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8" r:id="rId4"/>
    <p:sldId id="339" r:id="rId5"/>
    <p:sldId id="260" r:id="rId6"/>
    <p:sldId id="343" r:id="rId7"/>
    <p:sldId id="262" r:id="rId8"/>
    <p:sldId id="263" r:id="rId9"/>
    <p:sldId id="264" r:id="rId10"/>
    <p:sldId id="342" r:id="rId11"/>
    <p:sldId id="266" r:id="rId12"/>
    <p:sldId id="267" r:id="rId13"/>
    <p:sldId id="268" r:id="rId14"/>
    <p:sldId id="269" r:id="rId15"/>
    <p:sldId id="265" r:id="rId16"/>
    <p:sldId id="330" r:id="rId17"/>
    <p:sldId id="271" r:id="rId18"/>
    <p:sldId id="272" r:id="rId19"/>
    <p:sldId id="351" r:id="rId20"/>
    <p:sldId id="273" r:id="rId21"/>
    <p:sldId id="350" r:id="rId22"/>
    <p:sldId id="274" r:id="rId23"/>
    <p:sldId id="352" r:id="rId24"/>
    <p:sldId id="275" r:id="rId25"/>
    <p:sldId id="347" r:id="rId26"/>
    <p:sldId id="276" r:id="rId27"/>
    <p:sldId id="277" r:id="rId28"/>
    <p:sldId id="344" r:id="rId29"/>
    <p:sldId id="345" r:id="rId30"/>
    <p:sldId id="348" r:id="rId31"/>
    <p:sldId id="346" r:id="rId32"/>
    <p:sldId id="349" r:id="rId33"/>
    <p:sldId id="334" r:id="rId34"/>
    <p:sldId id="333" r:id="rId35"/>
    <p:sldId id="335" r:id="rId36"/>
    <p:sldId id="336" r:id="rId37"/>
    <p:sldId id="337" r:id="rId38"/>
    <p:sldId id="353" r:id="rId39"/>
    <p:sldId id="354" r:id="rId40"/>
    <p:sldId id="340" r:id="rId41"/>
    <p:sldId id="279" r:id="rId42"/>
    <p:sldId id="341" r:id="rId43"/>
    <p:sldId id="281" r:id="rId44"/>
    <p:sldId id="282" r:id="rId45"/>
    <p:sldId id="338" r:id="rId46"/>
    <p:sldId id="284" r:id="rId47"/>
    <p:sldId id="286" r:id="rId48"/>
    <p:sldId id="287" r:id="rId49"/>
    <p:sldId id="285" r:id="rId50"/>
    <p:sldId id="310" r:id="rId51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>
      <p:cViewPr varScale="1">
        <p:scale>
          <a:sx n="57" d="100"/>
          <a:sy n="57" d="100"/>
        </p:scale>
        <p:origin x="235" y="86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F834DCF1-1540-489F-AED4-FCE5721FCE1D}"/>
    <pc:docChg chg="undo custSel modSld">
      <pc:chgData name="Arnold, Geoffrey" userId="84df3a83-fb20-4e73-a9fb-16fe3fc1bec7" providerId="ADAL" clId="{F834DCF1-1540-489F-AED4-FCE5721FCE1D}" dt="2021-12-23T16:55:57.330" v="138" actId="20577"/>
      <pc:docMkLst>
        <pc:docMk/>
      </pc:docMkLst>
      <pc:sldChg chg="modSp mod">
        <pc:chgData name="Arnold, Geoffrey" userId="84df3a83-fb20-4e73-a9fb-16fe3fc1bec7" providerId="ADAL" clId="{F834DCF1-1540-489F-AED4-FCE5721FCE1D}" dt="2021-12-23T16:08:13.285" v="8" actId="20577"/>
        <pc:sldMkLst>
          <pc:docMk/>
          <pc:sldMk cId="0" sldId="263"/>
        </pc:sldMkLst>
        <pc:spChg chg="mod">
          <ac:chgData name="Arnold, Geoffrey" userId="84df3a83-fb20-4e73-a9fb-16fe3fc1bec7" providerId="ADAL" clId="{F834DCF1-1540-489F-AED4-FCE5721FCE1D}" dt="2021-12-23T16:08:13.285" v="8" actId="20577"/>
          <ac:spMkLst>
            <pc:docMk/>
            <pc:sldMk cId="0" sldId="263"/>
            <ac:spMk id="8" creationId="{00000000-0000-0000-0000-000000000000}"/>
          </ac:spMkLst>
        </pc:spChg>
      </pc:sldChg>
      <pc:sldChg chg="modSp mod">
        <pc:chgData name="Arnold, Geoffrey" userId="84df3a83-fb20-4e73-a9fb-16fe3fc1bec7" providerId="ADAL" clId="{F834DCF1-1540-489F-AED4-FCE5721FCE1D}" dt="2021-12-23T16:09:18.385" v="13" actId="1076"/>
        <pc:sldMkLst>
          <pc:docMk/>
          <pc:sldMk cId="0" sldId="264"/>
        </pc:sldMkLst>
        <pc:spChg chg="mod">
          <ac:chgData name="Arnold, Geoffrey" userId="84df3a83-fb20-4e73-a9fb-16fe3fc1bec7" providerId="ADAL" clId="{F834DCF1-1540-489F-AED4-FCE5721FCE1D}" dt="2021-12-23T16:09:18.385" v="13" actId="1076"/>
          <ac:spMkLst>
            <pc:docMk/>
            <pc:sldMk cId="0" sldId="264"/>
            <ac:spMk id="3" creationId="{00000000-0000-0000-0000-000000000000}"/>
          </ac:spMkLst>
        </pc:spChg>
      </pc:sldChg>
      <pc:sldChg chg="modSp mod">
        <pc:chgData name="Arnold, Geoffrey" userId="84df3a83-fb20-4e73-a9fb-16fe3fc1bec7" providerId="ADAL" clId="{F834DCF1-1540-489F-AED4-FCE5721FCE1D}" dt="2021-12-23T16:41:03.639" v="74" actId="20577"/>
        <pc:sldMkLst>
          <pc:docMk/>
          <pc:sldMk cId="0" sldId="277"/>
        </pc:sldMkLst>
        <pc:spChg chg="mod">
          <ac:chgData name="Arnold, Geoffrey" userId="84df3a83-fb20-4e73-a9fb-16fe3fc1bec7" providerId="ADAL" clId="{F834DCF1-1540-489F-AED4-FCE5721FCE1D}" dt="2021-12-23T16:40:57.425" v="71" actId="1076"/>
          <ac:spMkLst>
            <pc:docMk/>
            <pc:sldMk cId="0" sldId="277"/>
            <ac:spMk id="5" creationId="{AD9C2986-47A7-4A51-9AA7-9B53BC8D06FF}"/>
          </ac:spMkLst>
        </pc:spChg>
        <pc:spChg chg="mod">
          <ac:chgData name="Arnold, Geoffrey" userId="84df3a83-fb20-4e73-a9fb-16fe3fc1bec7" providerId="ADAL" clId="{F834DCF1-1540-489F-AED4-FCE5721FCE1D}" dt="2021-12-23T16:41:03.639" v="74" actId="20577"/>
          <ac:spMkLst>
            <pc:docMk/>
            <pc:sldMk cId="0" sldId="277"/>
            <ac:spMk id="6" creationId="{452645A3-10D9-42C3-9840-857EBFB10EB9}"/>
          </ac:spMkLst>
        </pc:spChg>
      </pc:sldChg>
      <pc:sldChg chg="modSp mod">
        <pc:chgData name="Arnold, Geoffrey" userId="84df3a83-fb20-4e73-a9fb-16fe3fc1bec7" providerId="ADAL" clId="{F834DCF1-1540-489F-AED4-FCE5721FCE1D}" dt="2021-12-23T16:55:57.330" v="138" actId="20577"/>
        <pc:sldMkLst>
          <pc:docMk/>
          <pc:sldMk cId="1225819523" sldId="354"/>
        </pc:sldMkLst>
        <pc:spChg chg="mod">
          <ac:chgData name="Arnold, Geoffrey" userId="84df3a83-fb20-4e73-a9fb-16fe3fc1bec7" providerId="ADAL" clId="{F834DCF1-1540-489F-AED4-FCE5721FCE1D}" dt="2021-12-23T16:55:57.330" v="138" actId="20577"/>
          <ac:spMkLst>
            <pc:docMk/>
            <pc:sldMk cId="1225819523" sldId="354"/>
            <ac:spMk id="6" creationId="{452645A3-10D9-42C3-9840-857EBFB10EB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22307" y="2280423"/>
            <a:ext cx="14591030" cy="4205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0" i="0">
                <a:solidFill>
                  <a:srgbClr val="00549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70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0980" y="3992623"/>
            <a:ext cx="18192115" cy="3303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b.rstudio.com/best-practices/driver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1C25F7-2B3B-429A-AEA6-E318A359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Import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D6C6A-2AE8-4C20-BADC-F8E461AE9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50" y="3225439"/>
            <a:ext cx="6950075" cy="6950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50" y="3444875"/>
            <a:ext cx="18135600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WHERE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432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78906" y="176749"/>
            <a:ext cx="1104709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BETWEEN …</a:t>
            </a:r>
            <a:r>
              <a:rPr spc="-630" dirty="0"/>
              <a:t> </a:t>
            </a:r>
            <a:r>
              <a:rPr spc="-10" dirty="0"/>
              <a:t>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7317085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</a:t>
            </a:r>
            <a:endParaRPr sz="5750">
              <a:latin typeface="Lucida Sans Unicode"/>
              <a:cs typeface="Lucida Sans Unicode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131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20" dirty="0">
                <a:solidFill>
                  <a:srgbClr val="212733"/>
                </a:solidFill>
                <a:latin typeface="Arial"/>
                <a:cs typeface="Arial"/>
              </a:rPr>
              <a:t>Grab </a:t>
            </a:r>
            <a:r>
              <a:rPr sz="5750" i="1" spc="-170" dirty="0">
                <a:solidFill>
                  <a:srgbClr val="212733"/>
                </a:solidFill>
                <a:latin typeface="Arial"/>
                <a:cs typeface="Arial"/>
              </a:rPr>
              <a:t>Values </a:t>
            </a:r>
            <a:r>
              <a:rPr sz="5750" i="1" spc="55" dirty="0">
                <a:solidFill>
                  <a:srgbClr val="212733"/>
                </a:solidFill>
                <a:latin typeface="Arial"/>
                <a:cs typeface="Arial"/>
              </a:rPr>
              <a:t>between </a:t>
            </a:r>
            <a:r>
              <a:rPr sz="5750" i="1" spc="18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i="1" spc="50" dirty="0">
                <a:solidFill>
                  <a:srgbClr val="212733"/>
                </a:solidFill>
                <a:latin typeface="Arial"/>
                <a:cs typeface="Arial"/>
              </a:rPr>
              <a:t>other 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values,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-4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i="1" spc="150" dirty="0">
                <a:solidFill>
                  <a:srgbClr val="212733"/>
                </a:solidFill>
                <a:latin typeface="Arial"/>
                <a:cs typeface="Arial"/>
              </a:rPr>
              <a:t>but  </a:t>
            </a:r>
            <a:r>
              <a:rPr sz="5750" i="1" spc="75" dirty="0">
                <a:solidFill>
                  <a:srgbClr val="212733"/>
                </a:solidFill>
                <a:latin typeface="Arial"/>
                <a:cs typeface="Arial"/>
              </a:rPr>
              <a:t>for </a:t>
            </a:r>
            <a:r>
              <a:rPr sz="5750" i="1" spc="40" dirty="0">
                <a:solidFill>
                  <a:srgbClr val="212733"/>
                </a:solidFill>
                <a:latin typeface="Arial"/>
                <a:cs typeface="Arial"/>
              </a:rPr>
              <a:t>numeric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-85" dirty="0">
                <a:solidFill>
                  <a:srgbClr val="212733"/>
                </a:solidFill>
                <a:latin typeface="Arial"/>
                <a:cs typeface="Arial"/>
              </a:rPr>
              <a:t>values</a:t>
            </a:r>
            <a:endParaRPr sz="5750">
              <a:latin typeface="Arial"/>
              <a:cs typeface="Arial"/>
            </a:endParaRPr>
          </a:p>
          <a:p>
            <a:pPr marL="1122045" lvl="1" indent="-502284">
              <a:lnSpc>
                <a:spcPct val="100000"/>
              </a:lnSpc>
              <a:spcBef>
                <a:spcPts val="850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100" dirty="0">
                <a:solidFill>
                  <a:srgbClr val="212733"/>
                </a:solidFill>
                <a:latin typeface="Arial"/>
                <a:cs typeface="Arial"/>
              </a:rPr>
              <a:t>Works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&lt; </a:t>
            </a:r>
            <a:r>
              <a:rPr sz="5750" i="1" spc="10" dirty="0">
                <a:solidFill>
                  <a:srgbClr val="212733"/>
                </a:solidFill>
                <a:latin typeface="Arial"/>
                <a:cs typeface="Arial"/>
              </a:rPr>
              <a:t>and</a:t>
            </a:r>
            <a:r>
              <a:rPr sz="5750" i="1" spc="6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&gt;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139" y="6573315"/>
            <a:ext cx="11876405" cy="28676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41300" marR="5028565">
              <a:lnSpc>
                <a:spcPts val="5520"/>
              </a:lnSpc>
              <a:spcBef>
                <a:spcPts val="135"/>
              </a:spcBef>
              <a:tabLst>
                <a:tab pos="1812289" algn="l"/>
                <a:tab pos="2440940" algn="l"/>
              </a:tabLst>
            </a:pPr>
            <a:r>
              <a:rPr sz="4100" spc="9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	</a:t>
            </a:r>
            <a:r>
              <a:rPr sz="4100" spc="1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column_name(s)  </a:t>
            </a:r>
            <a:r>
              <a:rPr sz="4100" spc="-4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	</a:t>
            </a:r>
            <a:r>
              <a:rPr sz="4100" spc="1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table_name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555625" marR="315595" indent="-314325">
              <a:lnSpc>
                <a:spcPts val="5520"/>
              </a:lnSpc>
              <a:spcBef>
                <a:spcPts val="10"/>
              </a:spcBef>
              <a:tabLst>
                <a:tab pos="2126615" algn="l"/>
                <a:tab pos="5896610" algn="l"/>
                <a:tab pos="8409940" algn="l"/>
                <a:tab pos="10609580" algn="l"/>
              </a:tabLst>
            </a:pPr>
            <a:r>
              <a:rPr sz="4100" spc="-24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WHERE	</a:t>
            </a:r>
            <a:r>
              <a:rPr sz="4100" spc="-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	</a:t>
            </a:r>
            <a:r>
              <a:rPr sz="4100" spc="-12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BETWEEN	</a:t>
            </a:r>
            <a:r>
              <a:rPr sz="4100" spc="3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value1	</a:t>
            </a:r>
            <a:r>
              <a:rPr sz="4100" spc="-3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AND  </a:t>
            </a:r>
            <a:r>
              <a:rPr sz="4100" spc="43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value2;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1951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IN</a:t>
            </a:r>
            <a:r>
              <a:rPr spc="-70" dirty="0"/>
              <a:t> </a:t>
            </a:r>
            <a:r>
              <a:rPr spc="-160" dirty="0"/>
              <a:t>STATEMENTS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23366"/>
            <a:ext cx="16472535" cy="409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90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Useful for when you have an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input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that returns</a:t>
            </a:r>
            <a:r>
              <a:rPr sz="4800" spc="6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multiple</a:t>
            </a:r>
            <a:endParaRPr sz="4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7FB5"/>
              </a:buClr>
              <a:buFont typeface="Arial"/>
              <a:buChar char="‣"/>
            </a:pPr>
            <a:endParaRPr sz="3850">
              <a:latin typeface="Times New Roman"/>
              <a:cs typeface="Times New Roman"/>
            </a:endParaRPr>
          </a:p>
          <a:p>
            <a:pPr marL="431165" indent="-418465">
              <a:lnSpc>
                <a:spcPct val="100000"/>
              </a:lnSpc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This works the same way %in% does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sz="4800" spc="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800">
              <a:latin typeface="Arial"/>
              <a:cs typeface="Arial"/>
            </a:endParaRPr>
          </a:p>
          <a:p>
            <a:pPr marL="431165" marR="5080" indent="-418465">
              <a:lnSpc>
                <a:spcPct val="103099"/>
              </a:lnSpc>
              <a:spcBef>
                <a:spcPts val="4205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Checks to see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value in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column matches </a:t>
            </a:r>
            <a:r>
              <a:rPr sz="4800" i="1" spc="-100" dirty="0">
                <a:solidFill>
                  <a:srgbClr val="212733"/>
                </a:solidFill>
                <a:latin typeface="Arial"/>
                <a:cs typeface="Arial"/>
              </a:rPr>
              <a:t>any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the  values in your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list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6592" y="7175151"/>
            <a:ext cx="13499465" cy="216598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41300" marR="6651625">
              <a:lnSpc>
                <a:spcPts val="5520"/>
              </a:lnSpc>
              <a:spcBef>
                <a:spcPts val="180"/>
              </a:spcBef>
              <a:tabLst>
                <a:tab pos="1812289" algn="l"/>
                <a:tab pos="2440305" algn="l"/>
              </a:tabLst>
            </a:pPr>
            <a:r>
              <a:rPr sz="4100" spc="95" dirty="0">
                <a:latin typeface="Lucida Sans Unicode"/>
                <a:cs typeface="Lucida Sans Unicode"/>
              </a:rPr>
              <a:t>SELECT	</a:t>
            </a:r>
            <a:r>
              <a:rPr sz="4100" spc="145" dirty="0">
                <a:latin typeface="Lucida Sans Unicode"/>
                <a:cs typeface="Lucida Sans Unicode"/>
              </a:rPr>
              <a:t>column_name(s)  </a:t>
            </a:r>
            <a:r>
              <a:rPr sz="4100" spc="-405" dirty="0">
                <a:latin typeface="Lucida Sans Unicode"/>
                <a:cs typeface="Lucida Sans Unicode"/>
              </a:rPr>
              <a:t>FROM	</a:t>
            </a:r>
            <a:r>
              <a:rPr sz="4100" spc="190" dirty="0"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  <a:tabLst>
                <a:tab pos="2126615" algn="l"/>
                <a:tab pos="5896610" algn="l"/>
                <a:tab pos="6838950" algn="l"/>
                <a:tab pos="9666605" algn="l"/>
                <a:tab pos="12179935" algn="l"/>
              </a:tabLst>
            </a:pPr>
            <a:r>
              <a:rPr sz="4100" spc="-240" dirty="0">
                <a:latin typeface="Lucida Sans Unicode"/>
                <a:cs typeface="Lucida Sans Unicode"/>
              </a:rPr>
              <a:t>WHERE	</a:t>
            </a:r>
            <a:r>
              <a:rPr sz="4100" spc="-45" dirty="0">
                <a:latin typeface="Lucida Sans Unicode"/>
                <a:cs typeface="Lucida Sans Unicode"/>
              </a:rPr>
              <a:t>column_name	</a:t>
            </a:r>
            <a:r>
              <a:rPr sz="4100" spc="365" dirty="0">
                <a:latin typeface="Lucida Sans Unicode"/>
                <a:cs typeface="Lucida Sans Unicode"/>
              </a:rPr>
              <a:t>IN	</a:t>
            </a:r>
            <a:r>
              <a:rPr sz="4100" spc="520" dirty="0">
                <a:latin typeface="Lucida Sans Unicode"/>
                <a:cs typeface="Lucida Sans Unicode"/>
              </a:rPr>
              <a:t>(value1,	</a:t>
            </a:r>
            <a:r>
              <a:rPr sz="4100" spc="425" dirty="0">
                <a:latin typeface="Lucida Sans Unicode"/>
                <a:cs typeface="Lucida Sans Unicode"/>
              </a:rPr>
              <a:t>value2,	</a:t>
            </a:r>
            <a:r>
              <a:rPr sz="4100" spc="1165" dirty="0">
                <a:latin typeface="Lucida Sans Unicode"/>
                <a:cs typeface="Lucida Sans Unicode"/>
              </a:rPr>
              <a:t>...)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1031" y="1858390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93849" y="1912876"/>
            <a:ext cx="14288976" cy="7924605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Open DBeaver and connect to the Data Warehouse</a:t>
            </a: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This time </a:t>
            </a:r>
            <a:r>
              <a:rPr sz="4100" spc="-10" dirty="0">
                <a:solidFill>
                  <a:srgbClr val="212733"/>
                </a:solidFill>
                <a:latin typeface="Arial"/>
                <a:cs typeface="Arial"/>
              </a:rPr>
              <a:t>let’s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target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 Dog Licenses (</a:t>
            </a:r>
            <a:r>
              <a:rPr lang="en-US" sz="4100" spc="5" dirty="0" err="1">
                <a:solidFill>
                  <a:srgbClr val="212733"/>
                </a:solidFill>
                <a:latin typeface="Arial"/>
                <a:cs typeface="Arial"/>
              </a:rPr>
              <a:t>Treasurer_licenseAC_vw_DogLicenseSearchData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)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-12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as a </a:t>
            </a:r>
            <a:r>
              <a:rPr lang="en-US" sz="4100" spc="-240" dirty="0">
                <a:solidFill>
                  <a:srgbClr val="212733"/>
                </a:solidFill>
                <a:latin typeface="Lucida Sans Unicode"/>
                <a:cs typeface="Lucida Sans Unicode"/>
              </a:rPr>
              <a:t>WHERE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get </a:t>
            </a:r>
            <a:r>
              <a:rPr lang="en-US" sz="4100" spc="-90" dirty="0">
                <a:solidFill>
                  <a:srgbClr val="212733"/>
                </a:solidFill>
                <a:latin typeface="Arial"/>
                <a:cs typeface="Arial"/>
              </a:rPr>
              <a:t>dog licenses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that expired in the years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2015 to 2018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.</a:t>
            </a:r>
            <a:endParaRPr lang="en-US" sz="4100" dirty="0">
              <a:latin typeface="Arial"/>
              <a:cs typeface="Arial"/>
            </a:endParaRPr>
          </a:p>
          <a:p>
            <a:pPr marL="1122045" marR="83185" lvl="1" indent="-502284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1122045" algn="l"/>
                <a:tab pos="1122680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Stretch goal: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IN 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only get licenses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for MIXED, WELSH CORGI CARDIGA and SHIBA INU Breeds.</a:t>
            </a:r>
            <a:endParaRPr lang="en-US"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endParaRPr sz="41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0003" y="4374600"/>
            <a:ext cx="13077825" cy="657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984" marR="5080" indent="-502284">
              <a:lnSpc>
                <a:spcPct val="110600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AF57581C-0B91-46ED-B1D2-973BE421A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71351" y="8638480"/>
            <a:ext cx="2315099" cy="1302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645460" y="2730101"/>
            <a:ext cx="14383385" cy="114222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5" y="0"/>
                </a:lnTo>
                <a:lnTo>
                  <a:pt x="14383235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5460" y="2730101"/>
            <a:ext cx="14383385" cy="114222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01487" y="2709730"/>
            <a:ext cx="14327358" cy="1050287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sz="3200" spc="60" dirty="0">
                <a:latin typeface="Lucida Sans Unicode"/>
                <a:cs typeface="Lucida Sans Unicode"/>
              </a:rPr>
              <a:t>SELECT</a:t>
            </a:r>
            <a:r>
              <a:rPr lang="en-US" sz="3200" spc="60" dirty="0">
                <a:latin typeface="Lucida Sans Unicode"/>
                <a:cs typeface="Lucida Sans Unicode"/>
              </a:rPr>
              <a:t> </a:t>
            </a:r>
            <a:r>
              <a:rPr lang="en-US" sz="3200" spc="385" dirty="0">
                <a:latin typeface="Lucida Sans Unicode"/>
                <a:cs typeface="Lucida Sans Unicode"/>
              </a:rPr>
              <a:t>* </a:t>
            </a:r>
            <a:r>
              <a:rPr sz="3200" spc="-340" dirty="0">
                <a:latin typeface="Lucida Sans Unicode"/>
                <a:cs typeface="Lucida Sans Unicode"/>
              </a:rPr>
              <a:t>FROM</a:t>
            </a:r>
            <a:r>
              <a:rPr lang="en-US" sz="3200" spc="-340" dirty="0">
                <a:latin typeface="Lucida Sans Unicode"/>
                <a:cs typeface="Lucida Sans Unicode"/>
              </a:rPr>
              <a:t> </a:t>
            </a:r>
            <a:r>
              <a:rPr lang="en-US" sz="3200" spc="35" dirty="0">
                <a:latin typeface="Lucida Sans Unicode"/>
                <a:cs typeface="Lucida Sans Unicode"/>
              </a:rPr>
              <a:t> </a:t>
            </a:r>
            <a:r>
              <a:rPr lang="en-US" sz="3200" spc="35" dirty="0" err="1">
                <a:latin typeface="Lucida Sans Unicode"/>
                <a:cs typeface="Lucida Sans Unicode"/>
              </a:rPr>
              <a:t>Master.Treasurer_licenseAC_vw_DogLicenseSearchData</a:t>
            </a:r>
            <a:r>
              <a:rPr lang="en-US" sz="3200" spc="35" dirty="0">
                <a:latin typeface="Lucida Sans Unicode"/>
                <a:cs typeface="Lucida Sans Unicode"/>
              </a:rPr>
              <a:t> </a:t>
            </a:r>
            <a:r>
              <a:rPr sz="3200" spc="-220" dirty="0">
                <a:latin typeface="Lucida Sans Unicode"/>
                <a:cs typeface="Lucida Sans Unicode"/>
              </a:rPr>
              <a:t>WHER</a:t>
            </a:r>
            <a:r>
              <a:rPr sz="3200" spc="-170" dirty="0">
                <a:latin typeface="Lucida Sans Unicode"/>
                <a:cs typeface="Lucida Sans Unicode"/>
              </a:rPr>
              <a:t>E</a:t>
            </a:r>
            <a:r>
              <a:rPr lang="en-US" sz="3200" spc="-170" dirty="0">
                <a:latin typeface="Lucida Sans Unicode"/>
                <a:cs typeface="Lucida Sans Unicode"/>
              </a:rPr>
              <a:t> </a:t>
            </a:r>
            <a:r>
              <a:rPr lang="en-US" sz="3200" spc="-20" dirty="0" err="1">
                <a:latin typeface="Lucida Sans Unicode"/>
                <a:cs typeface="Lucida Sans Unicode"/>
              </a:rPr>
              <a:t>ExpYear</a:t>
            </a:r>
            <a:r>
              <a:rPr lang="en-US" sz="3200" spc="-20" dirty="0">
                <a:latin typeface="Lucida Sans Unicode"/>
                <a:cs typeface="Lucida Sans Unicode"/>
              </a:rPr>
              <a:t> </a:t>
            </a:r>
            <a:r>
              <a:rPr sz="3200" spc="-114" dirty="0">
                <a:latin typeface="Lucida Sans Unicode"/>
                <a:cs typeface="Lucida Sans Unicode"/>
              </a:rPr>
              <a:t>BETWEE</a:t>
            </a:r>
            <a:r>
              <a:rPr sz="3200" spc="-130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254" dirty="0">
                <a:latin typeface="Lucida Sans Unicode"/>
                <a:cs typeface="Lucida Sans Unicode"/>
              </a:rPr>
              <a:t>201</a:t>
            </a:r>
            <a:r>
              <a:rPr lang="en-US" sz="3200" spc="254" dirty="0">
                <a:latin typeface="Lucida Sans Unicode"/>
                <a:cs typeface="Lucida Sans Unicode"/>
              </a:rPr>
              <a:t>5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330" dirty="0">
                <a:latin typeface="Lucida Sans Unicode"/>
                <a:cs typeface="Lucida Sans Unicode"/>
              </a:rPr>
              <a:t>AND </a:t>
            </a:r>
            <a:r>
              <a:rPr lang="en-US" sz="3200" spc="-330" dirty="0">
                <a:latin typeface="Lucida Sans Unicode"/>
                <a:cs typeface="Lucida Sans Unicode"/>
              </a:rPr>
              <a:t> </a:t>
            </a:r>
            <a:r>
              <a:rPr sz="3200" spc="250" dirty="0">
                <a:latin typeface="Lucida Sans Unicode"/>
                <a:cs typeface="Lucida Sans Unicode"/>
              </a:rPr>
              <a:t>201</a:t>
            </a:r>
            <a:r>
              <a:rPr lang="en-US" sz="3200" spc="250" dirty="0">
                <a:latin typeface="Lucida Sans Unicode"/>
                <a:cs typeface="Lucida Sans Unicode"/>
              </a:rPr>
              <a:t>8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45462" y="6041862"/>
            <a:ext cx="14243196" cy="2221501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4" y="0"/>
                </a:lnTo>
                <a:lnTo>
                  <a:pt x="14383234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5462" y="6041862"/>
            <a:ext cx="14243196" cy="2203613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01488" y="6023974"/>
            <a:ext cx="14187169" cy="2110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200" spc="60" dirty="0">
                <a:latin typeface="Lucida Sans Unicode"/>
                <a:cs typeface="Lucida Sans Unicode"/>
              </a:rPr>
              <a:t>SELECT </a:t>
            </a:r>
            <a:r>
              <a:rPr lang="en-US" sz="3200" spc="385" dirty="0">
                <a:latin typeface="Lucida Sans Unicode"/>
                <a:cs typeface="Lucida Sans Unicode"/>
              </a:rPr>
              <a:t>* </a:t>
            </a:r>
            <a:r>
              <a:rPr lang="en-US" sz="3200" spc="-340" dirty="0">
                <a:latin typeface="Lucida Sans Unicode"/>
                <a:cs typeface="Lucida Sans Unicode"/>
              </a:rPr>
              <a:t>FROM </a:t>
            </a:r>
            <a:r>
              <a:rPr lang="en-US" sz="3200" spc="35" dirty="0">
                <a:latin typeface="Lucida Sans Unicode"/>
                <a:cs typeface="Lucida Sans Unicode"/>
              </a:rPr>
              <a:t> </a:t>
            </a:r>
            <a:r>
              <a:rPr lang="en-US" sz="3200" spc="35" dirty="0" err="1">
                <a:latin typeface="Lucida Sans Unicode"/>
                <a:cs typeface="Lucida Sans Unicode"/>
              </a:rPr>
              <a:t>Master.Treasurer_licenseAC_vw_DogLicenseSearchData</a:t>
            </a:r>
            <a:r>
              <a:rPr lang="en-US" sz="3200" spc="35" dirty="0">
                <a:latin typeface="Lucida Sans Unicode"/>
                <a:cs typeface="Lucida Sans Unicode"/>
              </a:rPr>
              <a:t> </a:t>
            </a: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200" spc="-220" dirty="0">
                <a:latin typeface="Lucida Sans Unicode"/>
                <a:cs typeface="Lucida Sans Unicode"/>
              </a:rPr>
              <a:t>WHER</a:t>
            </a:r>
            <a:r>
              <a:rPr lang="en-US" sz="3200" spc="-170" dirty="0">
                <a:latin typeface="Lucida Sans Unicode"/>
                <a:cs typeface="Lucida Sans Unicode"/>
              </a:rPr>
              <a:t>E </a:t>
            </a:r>
            <a:r>
              <a:rPr lang="en-US" sz="3200" spc="-20" dirty="0" err="1">
                <a:latin typeface="Lucida Sans Unicode"/>
                <a:cs typeface="Lucida Sans Unicode"/>
              </a:rPr>
              <a:t>ExpYear</a:t>
            </a:r>
            <a:r>
              <a:rPr lang="en-US" sz="3200" spc="-20" dirty="0">
                <a:latin typeface="Lucida Sans Unicode"/>
                <a:cs typeface="Lucida Sans Unicode"/>
              </a:rPr>
              <a:t> </a:t>
            </a:r>
            <a:r>
              <a:rPr lang="en-US" sz="3200" spc="-114" dirty="0">
                <a:latin typeface="Lucida Sans Unicode"/>
                <a:cs typeface="Lucida Sans Unicode"/>
              </a:rPr>
              <a:t>BETWEE</a:t>
            </a:r>
            <a:r>
              <a:rPr lang="en-US" sz="3200" spc="-130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254" dirty="0">
                <a:latin typeface="Lucida Sans Unicode"/>
                <a:cs typeface="Lucida Sans Unicode"/>
              </a:rPr>
              <a:t>2015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-330" dirty="0">
                <a:latin typeface="Lucida Sans Unicode"/>
                <a:cs typeface="Lucida Sans Unicode"/>
              </a:rPr>
              <a:t>AND  </a:t>
            </a:r>
            <a:r>
              <a:rPr lang="en-US" sz="3200" spc="250" dirty="0">
                <a:latin typeface="Lucida Sans Unicode"/>
                <a:cs typeface="Lucida Sans Unicode"/>
              </a:rPr>
              <a:t>2018 AND</a:t>
            </a: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200" spc="250" dirty="0">
                <a:latin typeface="Lucida Sans Unicode"/>
                <a:cs typeface="Lucida Sans Unicode"/>
              </a:rPr>
              <a:t>Breed </a:t>
            </a:r>
            <a:r>
              <a:rPr lang="en-US" sz="3200" spc="145" dirty="0">
                <a:latin typeface="Lucida Sans Unicode"/>
                <a:cs typeface="Lucida Sans Unicode"/>
              </a:rPr>
              <a:t>I</a:t>
            </a:r>
            <a:r>
              <a:rPr lang="en-US" sz="3200" spc="385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490" dirty="0">
                <a:latin typeface="Lucida Sans Unicode"/>
                <a:cs typeface="Lucida Sans Unicode"/>
              </a:rPr>
              <a:t>(</a:t>
            </a:r>
            <a:r>
              <a:rPr lang="en-US" sz="3200" spc="320" dirty="0">
                <a:latin typeface="Lucida Sans Unicode"/>
                <a:cs typeface="Lucida Sans Unicode"/>
              </a:rPr>
              <a:t>'</a:t>
            </a:r>
            <a:r>
              <a:rPr lang="en-US" sz="3200" spc="5" dirty="0">
                <a:solidFill>
                  <a:srgbClr val="212733"/>
                </a:solidFill>
                <a:latin typeface="Arial"/>
                <a:cs typeface="Arial"/>
              </a:rPr>
              <a:t>MIXED</a:t>
            </a:r>
            <a:r>
              <a:rPr lang="en-US" sz="3200" spc="320" dirty="0">
                <a:latin typeface="Lucida Sans Unicode"/>
                <a:cs typeface="Lucida Sans Unicode"/>
              </a:rPr>
              <a:t>'</a:t>
            </a:r>
            <a:r>
              <a:rPr lang="en-US" sz="3200" spc="5" dirty="0">
                <a:solidFill>
                  <a:srgbClr val="212733"/>
                </a:solidFill>
                <a:latin typeface="Arial"/>
                <a:cs typeface="Arial"/>
              </a:rPr>
              <a:t>, </a:t>
            </a:r>
            <a:r>
              <a:rPr lang="en-US" sz="3200" spc="320" dirty="0">
                <a:latin typeface="Lucida Sans Unicode"/>
                <a:cs typeface="Lucida Sans Unicode"/>
              </a:rPr>
              <a:t>'</a:t>
            </a:r>
            <a:r>
              <a:rPr lang="en-US" sz="3200" spc="5" dirty="0">
                <a:solidFill>
                  <a:srgbClr val="212733"/>
                </a:solidFill>
                <a:latin typeface="Arial"/>
                <a:cs typeface="Arial"/>
              </a:rPr>
              <a:t>WELSH CORGI CARDIGA</a:t>
            </a:r>
            <a:r>
              <a:rPr lang="en-US" sz="3200" spc="320" dirty="0">
                <a:latin typeface="Lucida Sans Unicode"/>
                <a:cs typeface="Lucida Sans Unicode"/>
              </a:rPr>
              <a:t>', '</a:t>
            </a:r>
            <a:r>
              <a:rPr lang="en-US" sz="3200" spc="5" dirty="0">
                <a:solidFill>
                  <a:srgbClr val="212733"/>
                </a:solidFill>
                <a:latin typeface="Arial"/>
                <a:cs typeface="Arial"/>
              </a:rPr>
              <a:t>SHIBA INU</a:t>
            </a:r>
            <a:r>
              <a:rPr lang="en-US" sz="3200" spc="320" dirty="0">
                <a:latin typeface="Lucida Sans Unicode"/>
                <a:cs typeface="Lucida Sans Unicode"/>
              </a:rPr>
              <a:t>')</a:t>
            </a:r>
            <a:endParaRPr lang="en-US" sz="3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15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filter()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50" y="3106144"/>
            <a:ext cx="181356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SELECT</a:t>
            </a:r>
            <a:r>
              <a:rPr lang="en-US" sz="16500" spc="-290" dirty="0">
                <a:solidFill>
                  <a:schemeClr val="bg1"/>
                </a:solidFill>
              </a:rPr>
              <a:t> </a:t>
            </a:r>
            <a:r>
              <a:rPr lang="en-US" sz="16500" spc="5" dirty="0">
                <a:solidFill>
                  <a:schemeClr val="bg1"/>
                </a:solidFill>
              </a:rPr>
              <a:t>Functions  and GROUP</a:t>
            </a:r>
            <a:r>
              <a:rPr lang="en-US" sz="16500" spc="-245" dirty="0">
                <a:solidFill>
                  <a:schemeClr val="bg1"/>
                </a:solidFill>
              </a:rPr>
              <a:t> </a:t>
            </a:r>
            <a:r>
              <a:rPr lang="en-US" sz="16500" spc="5" dirty="0">
                <a:solidFill>
                  <a:schemeClr val="bg1"/>
                </a:solidFill>
              </a:rPr>
              <a:t>BY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803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3917" y="0"/>
            <a:ext cx="18501360" cy="2908300"/>
          </a:xfrm>
          <a:prstGeom prst="rect">
            <a:avLst/>
          </a:prstGeom>
        </p:spPr>
        <p:txBody>
          <a:bodyPr vert="horz" wrap="square" lIns="0" tIns="480695" rIns="0" bIns="0" rtlCol="0">
            <a:spAutoFit/>
          </a:bodyPr>
          <a:lstStyle/>
          <a:p>
            <a:pPr marL="8087995">
              <a:lnSpc>
                <a:spcPct val="100000"/>
              </a:lnSpc>
              <a:spcBef>
                <a:spcPts val="3785"/>
              </a:spcBef>
            </a:pPr>
            <a:r>
              <a:rPr spc="-10" dirty="0"/>
              <a:t>SQL</a:t>
            </a:r>
            <a:r>
              <a:rPr spc="-450" dirty="0"/>
              <a:t> </a:t>
            </a:r>
            <a:r>
              <a:rPr spc="-10" dirty="0"/>
              <a:t>FUNCTIONS</a:t>
            </a: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4350" spc="10" dirty="0">
                <a:solidFill>
                  <a:srgbClr val="212733"/>
                </a:solidFill>
              </a:rPr>
              <a:t>Sometimes you </a:t>
            </a:r>
            <a:r>
              <a:rPr sz="4350" spc="5" dirty="0">
                <a:solidFill>
                  <a:srgbClr val="212733"/>
                </a:solidFill>
              </a:rPr>
              <a:t>don’t just </a:t>
            </a:r>
            <a:r>
              <a:rPr sz="4350" spc="10" dirty="0">
                <a:solidFill>
                  <a:srgbClr val="212733"/>
                </a:solidFill>
              </a:rPr>
              <a:t>want </a:t>
            </a:r>
            <a:r>
              <a:rPr sz="4350" spc="5" dirty="0">
                <a:solidFill>
                  <a:srgbClr val="212733"/>
                </a:solidFill>
              </a:rPr>
              <a:t>the </a:t>
            </a:r>
            <a:r>
              <a:rPr sz="4350" spc="10" dirty="0">
                <a:solidFill>
                  <a:srgbClr val="212733"/>
                </a:solidFill>
              </a:rPr>
              <a:t>raw</a:t>
            </a:r>
            <a:r>
              <a:rPr sz="4350" spc="-25" dirty="0">
                <a:solidFill>
                  <a:srgbClr val="212733"/>
                </a:solidFill>
              </a:rPr>
              <a:t> </a:t>
            </a:r>
            <a:r>
              <a:rPr sz="4350" spc="5" dirty="0">
                <a:solidFill>
                  <a:srgbClr val="212733"/>
                </a:solidFill>
              </a:rPr>
              <a:t>data</a:t>
            </a:r>
            <a:endParaRPr sz="4350"/>
          </a:p>
        </p:txBody>
      </p:sp>
      <p:sp>
        <p:nvSpPr>
          <p:cNvPr id="8" name="object 8"/>
          <p:cNvSpPr txBox="1"/>
          <p:nvPr/>
        </p:nvSpPr>
        <p:spPr>
          <a:xfrm>
            <a:off x="573669" y="3333166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034654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3275158"/>
            <a:ext cx="16090900" cy="33934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spc="-12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want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aggregate the data in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before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load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into</a:t>
            </a:r>
            <a:r>
              <a:rPr sz="43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682625" indent="-513080">
              <a:lnSpc>
                <a:spcPct val="100000"/>
              </a:lnSpc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another server to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do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heavy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lifting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 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don’t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</a:t>
            </a:r>
            <a:r>
              <a:rPr sz="4350" spc="-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to!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This is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where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99527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DISTINCT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6327119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465" dirty="0">
                <a:solidFill>
                  <a:srgbClr val="212733"/>
                </a:solidFill>
                <a:latin typeface="Lucida Sans Unicode"/>
                <a:cs typeface="Lucida Sans Unicode"/>
              </a:rPr>
              <a:t>DISTINCT()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-80" dirty="0">
                <a:solidFill>
                  <a:srgbClr val="212733"/>
                </a:solidFill>
                <a:latin typeface="Arial"/>
                <a:cs typeface="Arial"/>
              </a:rPr>
              <a:t>Every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5750">
              <a:latin typeface="Arial"/>
              <a:cs typeface="Arial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819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20" dirty="0">
                <a:solidFill>
                  <a:srgbClr val="212733"/>
                </a:solidFill>
                <a:latin typeface="Arial"/>
                <a:cs typeface="Arial"/>
              </a:rPr>
              <a:t>Placing </a:t>
            </a:r>
            <a:r>
              <a:rPr sz="5750" spc="-12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columns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inside </a:t>
            </a:r>
            <a:r>
              <a:rPr sz="5750" spc="5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 </a:t>
            </a:r>
            <a:r>
              <a:rPr sz="5750" spc="30" dirty="0">
                <a:solidFill>
                  <a:srgbClr val="212733"/>
                </a:solidFill>
                <a:latin typeface="Arial"/>
                <a:cs typeface="Arial"/>
              </a:rPr>
              <a:t>instances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140" dirty="0">
                <a:solidFill>
                  <a:srgbClr val="212733"/>
                </a:solidFill>
                <a:latin typeface="Arial"/>
                <a:cs typeface="Arial"/>
              </a:rPr>
              <a:t>both</a:t>
            </a:r>
            <a:r>
              <a:rPr sz="575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columns: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2328" y="7394113"/>
            <a:ext cx="12242800" cy="76263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420"/>
              </a:spcBef>
              <a:tabLst>
                <a:tab pos="8099425" algn="l"/>
              </a:tabLst>
            </a:pPr>
            <a:r>
              <a:rPr sz="4100" spc="220" dirty="0">
                <a:solidFill>
                  <a:srgbClr val="030303"/>
                </a:solidFill>
                <a:latin typeface="Lucida Sans Unicode"/>
                <a:cs typeface="Lucida Sans Unicode"/>
              </a:rPr>
              <a:t>DISTINCT(“REQUEST_TYPE”,	</a:t>
            </a:r>
            <a:r>
              <a:rPr sz="4100" spc="60" dirty="0">
                <a:solidFill>
                  <a:srgbClr val="030303"/>
                </a:solidFill>
                <a:latin typeface="Lucida Sans Unicode"/>
                <a:cs typeface="Lucida Sans Unicode"/>
              </a:rPr>
              <a:t>“DEPARTMENT”)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19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distinct()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9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10600" y="6615370"/>
            <a:ext cx="30988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–Willie</a:t>
            </a:r>
            <a:r>
              <a:rPr sz="3950" spc="-65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Sutton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2368" y="2560422"/>
            <a:ext cx="510476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rob</a:t>
            </a:r>
            <a:r>
              <a:rPr sz="9150" spc="-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banks</a:t>
            </a:r>
            <a:endParaRPr sz="9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64496" y="3953050"/>
            <a:ext cx="348932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m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oney</a:t>
            </a:r>
            <a:endParaRPr sz="9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indent="544195">
              <a:lnSpc>
                <a:spcPts val="10970"/>
              </a:lnSpc>
              <a:spcBef>
                <a:spcPts val="475"/>
              </a:spcBef>
              <a:tabLst>
                <a:tab pos="6215380" algn="l"/>
                <a:tab pos="7016750" algn="l"/>
              </a:tabLst>
            </a:pPr>
            <a:r>
              <a:rPr spc="-5" dirty="0"/>
              <a:t>“I		</a:t>
            </a:r>
            <a:r>
              <a:rPr dirty="0"/>
              <a:t>use</a:t>
            </a:r>
            <a:r>
              <a:rPr spc="-95" dirty="0"/>
              <a:t> </a:t>
            </a:r>
            <a:r>
              <a:rPr dirty="0"/>
              <a:t>databases  because</a:t>
            </a:r>
            <a:r>
              <a:rPr spc="5" dirty="0"/>
              <a:t> </a:t>
            </a:r>
            <a:r>
              <a:rPr spc="-5" dirty="0"/>
              <a:t>its	where the</a:t>
            </a:r>
          </a:p>
          <a:p>
            <a:pPr marL="541655" algn="ctr">
              <a:lnSpc>
                <a:spcPts val="10595"/>
              </a:lnSpc>
            </a:pPr>
            <a:r>
              <a:rPr spc="-5" dirty="0"/>
              <a:t>data is.”</a:t>
            </a:r>
          </a:p>
        </p:txBody>
      </p:sp>
      <p:sp>
        <p:nvSpPr>
          <p:cNvPr id="7" name="object 7"/>
          <p:cNvSpPr/>
          <p:nvPr/>
        </p:nvSpPr>
        <p:spPr>
          <a:xfrm>
            <a:off x="3915124" y="3150704"/>
            <a:ext cx="5104765" cy="0"/>
          </a:xfrm>
          <a:custGeom>
            <a:avLst/>
            <a:gdLst/>
            <a:ahLst/>
            <a:cxnLst/>
            <a:rect l="l" t="t" r="r" b="b"/>
            <a:pathLst>
              <a:path w="5104765">
                <a:moveTo>
                  <a:pt x="0" y="0"/>
                </a:moveTo>
                <a:lnTo>
                  <a:pt x="5104219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962958" y="4543332"/>
            <a:ext cx="3488690" cy="0"/>
          </a:xfrm>
          <a:custGeom>
            <a:avLst/>
            <a:gdLst/>
            <a:ahLst/>
            <a:cxnLst/>
            <a:rect l="l" t="t" r="r" b="b"/>
            <a:pathLst>
              <a:path w="3488690">
                <a:moveTo>
                  <a:pt x="0" y="0"/>
                </a:moveTo>
                <a:lnTo>
                  <a:pt x="3488501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09509">
              <a:lnSpc>
                <a:spcPct val="100000"/>
              </a:lnSpc>
              <a:spcBef>
                <a:spcPts val="90"/>
              </a:spcBef>
            </a:pPr>
            <a:r>
              <a:rPr spc="-200" dirty="0"/>
              <a:t>MATH</a:t>
            </a:r>
            <a:r>
              <a:rPr spc="-70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3587094" cy="4211409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540" dirty="0">
                <a:solidFill>
                  <a:srgbClr val="212733"/>
                </a:solidFill>
                <a:latin typeface="Lucida Sans Unicode"/>
                <a:cs typeface="Lucida Sans Unicode"/>
              </a:rPr>
              <a:t>MIN()</a:t>
            </a:r>
            <a:endParaRPr sz="5750" dirty="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Returns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minimum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column(s)</a:t>
            </a:r>
            <a:endParaRPr sz="5750" dirty="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10" dirty="0">
                <a:solidFill>
                  <a:srgbClr val="212733"/>
                </a:solidFill>
                <a:latin typeface="Lucida Sans Unicode"/>
                <a:cs typeface="Lucida Sans Unicode"/>
              </a:rPr>
              <a:t>MAX()</a:t>
            </a:r>
            <a:endParaRPr sz="5750" dirty="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 </a:t>
            </a:r>
            <a:r>
              <a:rPr sz="5750" spc="45" dirty="0">
                <a:solidFill>
                  <a:srgbClr val="212733"/>
                </a:solidFill>
                <a:latin typeface="Arial"/>
                <a:cs typeface="Arial"/>
              </a:rPr>
              <a:t>max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column(s)</a:t>
            </a:r>
            <a:endParaRPr sz="5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21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min(), max()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34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42740">
              <a:lnSpc>
                <a:spcPct val="100000"/>
              </a:lnSpc>
              <a:spcBef>
                <a:spcPts val="90"/>
              </a:spcBef>
            </a:pPr>
            <a:r>
              <a:rPr spc="-195" dirty="0"/>
              <a:t>COUNT, </a:t>
            </a:r>
            <a:r>
              <a:rPr spc="-105" dirty="0"/>
              <a:t>AVERAGE,</a:t>
            </a:r>
            <a:r>
              <a:rPr spc="-415" dirty="0"/>
              <a:t> </a:t>
            </a:r>
            <a:r>
              <a:rPr spc="-10" dirty="0"/>
              <a:t>SUM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87664"/>
            <a:ext cx="14629765" cy="7512684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number of rows that your query</a:t>
            </a:r>
            <a:r>
              <a:rPr sz="4100" spc="-1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returns</a:t>
            </a:r>
            <a:endParaRPr sz="4100" dirty="0">
              <a:latin typeface="Arial"/>
              <a:cs typeface="Arial"/>
            </a:endParaRPr>
          </a:p>
          <a:p>
            <a:pPr marL="975994" marR="583819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-3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9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29" dirty="0">
                <a:solidFill>
                  <a:srgbClr val="212733"/>
                </a:solidFill>
                <a:latin typeface="Lucida Sans Unicode"/>
                <a:cs typeface="Lucida Sans Unicode"/>
              </a:rPr>
              <a:t>AVG()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average value of a numeric</a:t>
            </a:r>
            <a:r>
              <a:rPr sz="4100" spc="-37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4100" dirty="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80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AVG(column_name)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1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04" dirty="0">
                <a:solidFill>
                  <a:srgbClr val="212733"/>
                </a:solidFill>
                <a:latin typeface="Lucida Sans Unicode"/>
                <a:cs typeface="Lucida Sans Unicode"/>
              </a:rPr>
              <a:t>SUM()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function returns the total sum - numeric columns</a:t>
            </a:r>
            <a:r>
              <a:rPr sz="4100" spc="-3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only</a:t>
            </a:r>
            <a:endParaRPr sz="4100" dirty="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SUM(column_name)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23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8629366" cy="9630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R/</a:t>
            </a: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equivalents?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n(), mean(), sum()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1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GROUP</a:t>
            </a:r>
            <a:r>
              <a:rPr spc="-270" dirty="0"/>
              <a:t> </a:t>
            </a:r>
            <a:r>
              <a:rPr spc="-10" dirty="0"/>
              <a:t>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5240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This is helpful for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when you are doing any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of the 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summary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functions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mentioned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the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previous</a:t>
            </a:r>
            <a:r>
              <a:rPr sz="5750" spc="-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slides.</a:t>
            </a:r>
            <a:endParaRPr sz="57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275"/>
              </a:spcBef>
              <a:tabLst>
                <a:tab pos="3837304" algn="l"/>
                <a:tab pos="6036310" algn="l"/>
              </a:tabLst>
            </a:pPr>
            <a:r>
              <a:rPr sz="5750" spc="-200" dirty="0">
                <a:solidFill>
                  <a:srgbClr val="212733"/>
                </a:solidFill>
                <a:latin typeface="Arial"/>
                <a:cs typeface="Arial"/>
              </a:rPr>
              <a:t>(</a:t>
            </a:r>
            <a:r>
              <a:rPr sz="5750" spc="-200" dirty="0">
                <a:solidFill>
                  <a:srgbClr val="212733"/>
                </a:solidFill>
                <a:latin typeface="Lucida Sans Unicode"/>
                <a:cs typeface="Lucida Sans Unicode"/>
              </a:rPr>
              <a:t>COUNT,	</a:t>
            </a:r>
            <a:r>
              <a:rPr sz="5750" spc="-5" dirty="0">
                <a:solidFill>
                  <a:srgbClr val="212733"/>
                </a:solidFill>
                <a:latin typeface="Lucida Sans Unicode"/>
                <a:cs typeface="Lucida Sans Unicode"/>
              </a:rPr>
              <a:t>SUM,	</a:t>
            </a:r>
            <a:r>
              <a:rPr sz="5750" spc="-710" dirty="0">
                <a:solidFill>
                  <a:srgbClr val="212733"/>
                </a:solidFill>
                <a:latin typeface="Lucida Sans Unicode"/>
                <a:cs typeface="Lucida Sans Unicode"/>
              </a:rPr>
              <a:t>MAX</a:t>
            </a:r>
            <a:r>
              <a:rPr sz="5750" spc="-22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etc)</a:t>
            </a:r>
            <a:endParaRPr sz="5750">
              <a:latin typeface="Arial"/>
              <a:cs typeface="Arial"/>
            </a:endParaRPr>
          </a:p>
          <a:p>
            <a:pPr marL="514984" marR="206375" indent="-502284">
              <a:lnSpc>
                <a:spcPct val="104000"/>
              </a:lnSpc>
              <a:spcBef>
                <a:spcPts val="5685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  <a:tab pos="9510395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Any column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that isn’t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handled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with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 be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included in</a:t>
            </a:r>
            <a:r>
              <a:rPr sz="5750" spc="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your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25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575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</a:t>
            </a:r>
            <a:endParaRPr sz="57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8458" y="7572919"/>
            <a:ext cx="10346690" cy="221234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SELECT	</a:t>
            </a:r>
            <a:r>
              <a:rPr sz="3050" spc="15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r>
              <a:rPr sz="3050" spc="90" dirty="0">
                <a:solidFill>
                  <a:srgbClr val="020202"/>
                </a:solidFill>
                <a:latin typeface="Lucida Sans Unicode"/>
                <a:cs typeface="Lucida Sans Unicode"/>
              </a:rPr>
              <a:t>,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	</a:t>
            </a:r>
            <a:r>
              <a:rPr sz="3050" spc="15" dirty="0">
                <a:solidFill>
                  <a:srgbClr val="020202"/>
                </a:solidFill>
                <a:latin typeface="Lucida Sans Unicode"/>
                <a:cs typeface="Lucida Sans Unicode"/>
              </a:rPr>
              <a:t>max(column_name)  </a:t>
            </a:r>
            <a:r>
              <a:rPr sz="3050" spc="-310" dirty="0">
                <a:solidFill>
                  <a:srgbClr val="020202"/>
                </a:solidFill>
                <a:latin typeface="Lucida Sans Unicode"/>
                <a:cs typeface="Lucida Sans Unicode"/>
              </a:rPr>
              <a:t>FROM	</a:t>
            </a:r>
            <a:r>
              <a:rPr sz="3050" spc="130" dirty="0">
                <a:solidFill>
                  <a:srgbClr val="020202"/>
                </a:solidFill>
                <a:latin typeface="Lucida Sans Unicode"/>
                <a:cs typeface="Lucida Sans Unicode"/>
              </a:rPr>
              <a:t>table_name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</a:tabLst>
            </a:pPr>
            <a:r>
              <a:rPr sz="3050" spc="-190" dirty="0">
                <a:solidFill>
                  <a:srgbClr val="020202"/>
                </a:solidFill>
                <a:latin typeface="Lucida Sans Unicode"/>
                <a:cs typeface="Lucida Sans Unicode"/>
              </a:rPr>
              <a:t>WHERE	</a:t>
            </a:r>
            <a:r>
              <a:rPr sz="3050" spc="280" dirty="0">
                <a:solidFill>
                  <a:srgbClr val="020202"/>
                </a:solidFill>
                <a:latin typeface="Lucida Sans Unicode"/>
                <a:cs typeface="Lucida Sans Unicode"/>
              </a:rPr>
              <a:t>condition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  <a:tab pos="2178050" algn="l"/>
              </a:tabLst>
            </a:pPr>
            <a:r>
              <a:rPr sz="3050" spc="-229" dirty="0">
                <a:solidFill>
                  <a:srgbClr val="020202"/>
                </a:solidFill>
                <a:latin typeface="Lucida Sans Unicode"/>
                <a:cs typeface="Lucida Sans Unicode"/>
              </a:rPr>
              <a:t>GROUP	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BY	</a:t>
            </a:r>
            <a:r>
              <a:rPr sz="3050" spc="10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endParaRPr sz="30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25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group_by</a:t>
            </a: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5380" y="1966297"/>
            <a:ext cx="1778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75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44628" y="1549690"/>
            <a:ext cx="13263880" cy="6662721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Open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and connect to the Data Warehouse</a:t>
            </a:r>
            <a:endParaRPr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that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gives the Max number AQI for each Air Quality Site and Parameter</a:t>
            </a:r>
          </a:p>
          <a:p>
            <a:pPr marL="1076960" marR="5080" lvl="1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Hint: Group by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SiteName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and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ResponsibleParameterName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Stretch Goal: Give each year’s max</a:t>
            </a:r>
          </a:p>
          <a:p>
            <a:pPr marL="1076960" marR="5080" lvl="1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Hint: Look up documentation for the DATEPART() SQL Server function</a:t>
            </a:r>
          </a:p>
        </p:txBody>
      </p:sp>
      <p:pic>
        <p:nvPicPr>
          <p:cNvPr id="10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0ABB616C-6143-4515-AFC4-DE763653A3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29872" y="8665136"/>
            <a:ext cx="2280378" cy="1282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D9C2986-47A7-4A51-9AA7-9B53BC8D06FF}"/>
              </a:ext>
            </a:extLst>
          </p:cNvPr>
          <p:cNvSpPr txBox="1"/>
          <p:nvPr/>
        </p:nvSpPr>
        <p:spPr>
          <a:xfrm>
            <a:off x="3387323" y="2001410"/>
            <a:ext cx="15640685" cy="3414396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 MAX(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IndexValue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) 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MaxAqi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	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SiteName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	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ParameterName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FROM 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Master.Health_AVData_AmbAqiSiteHistory</a:t>
            </a:r>
            <a:endParaRPr lang="en-US" sz="3200" spc="80" dirty="0">
              <a:solidFill>
                <a:srgbClr val="212733"/>
              </a:solidFill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GROUP BY 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SiteName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	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ParameterName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52645A3-10D9-42C3-9840-857EBFB10EB9}"/>
              </a:ext>
            </a:extLst>
          </p:cNvPr>
          <p:cNvSpPr txBox="1"/>
          <p:nvPr/>
        </p:nvSpPr>
        <p:spPr>
          <a:xfrm>
            <a:off x="3417462" y="5669479"/>
            <a:ext cx="15640685" cy="4553170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SELECT MAX(</a:t>
            </a:r>
            <a:r>
              <a:rPr lang="en-US" sz="3200" dirty="0" err="1">
                <a:latin typeface="Lucida Sans Unicode"/>
                <a:cs typeface="Lucida Sans Unicode"/>
              </a:rPr>
              <a:t>IndexValue</a:t>
            </a:r>
            <a:r>
              <a:rPr lang="en-US" sz="3200" dirty="0">
                <a:latin typeface="Lucida Sans Unicode"/>
                <a:cs typeface="Lucida Sans Unicode"/>
              </a:rPr>
              <a:t>) </a:t>
            </a:r>
            <a:r>
              <a:rPr lang="en-US" sz="3200" dirty="0" err="1">
                <a:latin typeface="Lucida Sans Unicode"/>
                <a:cs typeface="Lucida Sans Unicode"/>
              </a:rPr>
              <a:t>MaxAqi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DATEPART(year, </a:t>
            </a:r>
            <a:r>
              <a:rPr lang="en-US" sz="3200" dirty="0" err="1">
                <a:latin typeface="Lucida Sans Unicode"/>
                <a:cs typeface="Lucida Sans Unicode"/>
              </a:rPr>
              <a:t>SystemStandardizedDate</a:t>
            </a:r>
            <a:r>
              <a:rPr lang="en-US" sz="3200" dirty="0">
                <a:latin typeface="Lucida Sans Unicode"/>
                <a:cs typeface="Lucida Sans Unicode"/>
              </a:rPr>
              <a:t>) Year,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SiteName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ParameterName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FROM </a:t>
            </a:r>
            <a:r>
              <a:rPr lang="en-US" sz="3200" dirty="0" err="1">
                <a:latin typeface="Lucida Sans Unicode"/>
                <a:cs typeface="Lucida Sans Unicode"/>
              </a:rPr>
              <a:t>Master.Health_AVData_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AmbAqiSiteHistory</a:t>
            </a:r>
            <a:endParaRPr lang="en-US" sz="3200" spc="80" dirty="0">
              <a:solidFill>
                <a:srgbClr val="212733"/>
              </a:solidFill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GROUP BY </a:t>
            </a:r>
            <a:r>
              <a:rPr lang="en-US" sz="3200" dirty="0" err="1">
                <a:latin typeface="Lucida Sans Unicode"/>
                <a:cs typeface="Lucida Sans Unicode"/>
              </a:rPr>
              <a:t>SiteName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ParameterName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DATEPART(year, </a:t>
            </a:r>
            <a:r>
              <a:rPr lang="en-US" sz="3200" dirty="0" err="1">
                <a:latin typeface="Lucida Sans Unicode"/>
                <a:cs typeface="Lucida Sans Unicode"/>
              </a:rPr>
              <a:t>SystemStandardizedDate</a:t>
            </a:r>
            <a:r>
              <a:rPr lang="en-US" sz="3200" dirty="0">
                <a:latin typeface="Lucida Sans Unicode"/>
                <a:cs typeface="Lucida Sans Unicode"/>
              </a:rPr>
              <a:t>)</a:t>
            </a:r>
            <a:endParaRPr sz="3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1650" y="3106144"/>
            <a:ext cx="947795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cs typeface="Arial"/>
              </a:rPr>
              <a:t>Other Functions</a:t>
            </a:r>
            <a:endParaRPr lang="en-US" sz="165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0051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730" y="176749"/>
            <a:ext cx="18946638" cy="15735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 algn="r">
              <a:lnSpc>
                <a:spcPct val="100000"/>
              </a:lnSpc>
              <a:spcBef>
                <a:spcPts val="90"/>
              </a:spcBef>
            </a:pPr>
            <a:r>
              <a:rPr lang="en-US" spc="-10" dirty="0"/>
              <a:t>CASE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26661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CASE statements are for when you want to return categorical values based off of something else.</a:t>
            </a:r>
            <a:endParaRPr sz="575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45F497A-FF5B-431E-B2A9-C5C686746D53}"/>
              </a:ext>
            </a:extLst>
          </p:cNvPr>
          <p:cNvSpPr txBox="1"/>
          <p:nvPr/>
        </p:nvSpPr>
        <p:spPr>
          <a:xfrm>
            <a:off x="2355850" y="5959475"/>
            <a:ext cx="15640685" cy="3522118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OrderID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, Quantity,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CASE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WHEN Quantity &gt; 30 THEN "The quantity is greater than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WHEN Quantity = 30 THEN "The quantity is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ELSE "The quantity is under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END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QuantityText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OrderDetails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367552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Import</a:t>
            </a:r>
            <a:endParaRPr sz="5250" dirty="0">
              <a:solidFill>
                <a:schemeClr val="tx2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27390" y="6405952"/>
            <a:ext cx="3145678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498850" y="531823"/>
            <a:ext cx="1159103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20" dirty="0">
                <a:solidFill>
                  <a:srgbClr val="000000"/>
                </a:solidFill>
                <a:latin typeface="Tahoma"/>
                <a:cs typeface="Tahoma"/>
              </a:rPr>
              <a:t>(Applied) </a:t>
            </a:r>
            <a:r>
              <a:rPr sz="8250" spc="30" dirty="0">
                <a:solidFill>
                  <a:srgbClr val="000000"/>
                </a:solidFill>
              </a:rPr>
              <a:t>Data</a:t>
            </a:r>
            <a:r>
              <a:rPr sz="8250" spc="-844" dirty="0">
                <a:solidFill>
                  <a:srgbClr val="000000"/>
                </a:solidFill>
              </a:rPr>
              <a:t> </a:t>
            </a:r>
            <a:r>
              <a:rPr sz="8250" spc="175" dirty="0">
                <a:solidFill>
                  <a:srgbClr val="000000"/>
                </a:solidFill>
              </a:rPr>
              <a:t>Science</a:t>
            </a:r>
            <a:endParaRPr sz="8250" dirty="0">
              <a:latin typeface="Tahoma"/>
              <a:cs typeface="Tahom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7E6E1-6D9F-41B7-90CE-D18232D89698}"/>
              </a:ext>
            </a:extLst>
          </p:cNvPr>
          <p:cNvSpPr/>
          <p:nvPr/>
        </p:nvSpPr>
        <p:spPr>
          <a:xfrm>
            <a:off x="14528179" y="8063180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30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case_when</a:t>
            </a: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5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730" y="176749"/>
            <a:ext cx="18946638" cy="15735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 algn="r">
              <a:lnSpc>
                <a:spcPct val="100000"/>
              </a:lnSpc>
              <a:spcBef>
                <a:spcPts val="90"/>
              </a:spcBef>
            </a:pPr>
            <a:r>
              <a:rPr lang="en-US" spc="-10" dirty="0"/>
              <a:t>CONCAT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35766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CONCAT()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This is mostly used when you have multiple columns you need.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May look different depending on DB server</a:t>
            </a:r>
            <a:endParaRPr sz="575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45F497A-FF5B-431E-B2A9-C5C686746D53}"/>
              </a:ext>
            </a:extLst>
          </p:cNvPr>
          <p:cNvSpPr txBox="1"/>
          <p:nvPr/>
        </p:nvSpPr>
        <p:spPr>
          <a:xfrm>
            <a:off x="1974850" y="6188075"/>
            <a:ext cx="15640685" cy="2537233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CONCAT(column1, " ", column2)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ConcatenatedString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  <a:p>
            <a:endParaRPr lang="en-US" sz="3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/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OR </a:t>
            </a:r>
          </a:p>
          <a:p>
            <a:endParaRPr lang="en-US" sz="3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column1|| " “ || column2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ConcatenatedString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581262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32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R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paste()/paste0()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5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7850" y="4130675"/>
            <a:ext cx="9477950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cs typeface="Arial"/>
              </a:rPr>
              <a:t>JOINS</a:t>
            </a:r>
            <a:endParaRPr lang="en-US" sz="165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260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4D5D4B2-00AF-460B-A58E-90B716C43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5450" y="168275"/>
            <a:ext cx="14173200" cy="100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45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ABE-E716-459E-81E8-654BEC1A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Left/Right Join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9E2BA2-FA5B-4F5B-924C-43CEC0490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80" t="13131" r="61212" b="60605"/>
          <a:stretch/>
        </p:blipFill>
        <p:spPr>
          <a:xfrm>
            <a:off x="2203450" y="2929815"/>
            <a:ext cx="7086600" cy="463354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2CEEA70-9FB3-451D-A097-24FECAE14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546" t="6674" r="6584" b="60111"/>
          <a:stretch/>
        </p:blipFill>
        <p:spPr>
          <a:xfrm>
            <a:off x="10433050" y="1961432"/>
            <a:ext cx="8077200" cy="560192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57DB5F4-422F-450C-9F4F-CDA5986D3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43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ABE-E716-459E-81E8-654BEC1A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Inner/Outer Join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E9274A9-3FC7-4530-AF46-26CD3A4C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880" r="40453" b="72191"/>
          <a:stretch/>
        </p:blipFill>
        <p:spPr>
          <a:xfrm>
            <a:off x="11042650" y="2530475"/>
            <a:ext cx="4267200" cy="426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683FE1-3DF3-4904-9F0B-787AED1B2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55" t="72191" r="50868" b="4037"/>
          <a:stretch/>
        </p:blipFill>
        <p:spPr>
          <a:xfrm>
            <a:off x="2279650" y="3444875"/>
            <a:ext cx="7467600" cy="358941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A71FB0C-5F88-437F-AEA2-58FAB942D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59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757B-404D-4025-BA64-A555A72F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Anti-Joins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4D5D4B2-00AF-460B-A58E-90B716C43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463" t="50124" b="29020"/>
          <a:stretch/>
        </p:blipFill>
        <p:spPr>
          <a:xfrm>
            <a:off x="10420479" y="2158671"/>
            <a:ext cx="7251574" cy="30099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F4289E-660B-49B8-8F7C-C0C9FAF978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352" t="73384" r="15323"/>
          <a:stretch/>
        </p:blipFill>
        <p:spPr>
          <a:xfrm>
            <a:off x="8451850" y="5973564"/>
            <a:ext cx="6800145" cy="38411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E67851D-B605-4A3A-BEDE-283D3DEA56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665" r="64463" b="28162"/>
          <a:stretch/>
        </p:blipFill>
        <p:spPr>
          <a:xfrm>
            <a:off x="2432049" y="1991454"/>
            <a:ext cx="7251573" cy="33443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1720C70-6970-4B58-AD30-197D710C9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05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5380" y="1966297"/>
            <a:ext cx="1778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75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3992" y="2005411"/>
            <a:ext cx="13263880" cy="5711179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Open DBeaver and connect to the Data Warehouse</a:t>
            </a:r>
            <a:endParaRPr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From your Max Site AQI Query add the Latitude and Longitude of the site from the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SourceSite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table</a:t>
            </a:r>
          </a:p>
          <a:p>
            <a:pPr marL="1076960" marR="5080" lvl="1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1: JOIN statements go after the FROM statement</a:t>
            </a:r>
          </a:p>
          <a:p>
            <a:pPr marL="1076960" marR="5080" lvl="1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2: Adding Table Aliases tells the SQL Server which table you are selecting from</a:t>
            </a:r>
          </a:p>
        </p:txBody>
      </p:sp>
      <p:pic>
        <p:nvPicPr>
          <p:cNvPr id="10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0ABB616C-6143-4515-AFC4-DE763653A3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29872" y="8665136"/>
            <a:ext cx="2280378" cy="128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3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52645A3-10D9-42C3-9840-857EBFB10EB9}"/>
              </a:ext>
            </a:extLst>
          </p:cNvPr>
          <p:cNvSpPr txBox="1"/>
          <p:nvPr/>
        </p:nvSpPr>
        <p:spPr>
          <a:xfrm>
            <a:off x="3117850" y="1997075"/>
            <a:ext cx="15640685" cy="7969489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SELECT MAX(</a:t>
            </a:r>
            <a:r>
              <a:rPr lang="en-US" sz="3200" dirty="0" err="1">
                <a:latin typeface="Lucida Sans Unicode"/>
                <a:cs typeface="Lucida Sans Unicode"/>
              </a:rPr>
              <a:t>Max.IndexValue</a:t>
            </a:r>
            <a:r>
              <a:rPr lang="en-US" sz="3200" dirty="0">
                <a:latin typeface="Lucida Sans Unicode"/>
                <a:cs typeface="Lucida Sans Unicode"/>
              </a:rPr>
              <a:t>) </a:t>
            </a:r>
            <a:r>
              <a:rPr lang="en-US" sz="3200" dirty="0" err="1">
                <a:latin typeface="Lucida Sans Unicode"/>
                <a:cs typeface="Lucida Sans Unicode"/>
              </a:rPr>
              <a:t>MaxAqi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Max.SiteName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Max.ParameterName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Site.Latitude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Site.Longitude</a:t>
            </a:r>
            <a:endParaRPr lang="en-US"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FROM </a:t>
            </a:r>
            <a:r>
              <a:rPr lang="en-US" sz="3200" dirty="0" err="1">
                <a:latin typeface="Lucida Sans Unicode"/>
                <a:cs typeface="Lucida Sans Unicode"/>
              </a:rPr>
              <a:t>Master.Health_AVData_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AmbAqiSiteHistory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 Max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endParaRPr lang="en-US"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LEFT JOIN </a:t>
            </a:r>
            <a:r>
              <a:rPr lang="en-US" sz="3200" dirty="0" err="1">
                <a:latin typeface="Lucida Sans Unicode"/>
                <a:cs typeface="Lucida Sans Unicode"/>
              </a:rPr>
              <a:t>Master.Health_AVData_SourceSite</a:t>
            </a:r>
            <a:r>
              <a:rPr lang="en-US" sz="3200" dirty="0">
                <a:latin typeface="Lucida Sans Unicode"/>
                <a:cs typeface="Lucida Sans Unicode"/>
              </a:rPr>
              <a:t> Site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ON </a:t>
            </a:r>
            <a:r>
              <a:rPr lang="en-US" sz="3200" dirty="0" err="1">
                <a:latin typeface="Lucida Sans Unicode"/>
                <a:cs typeface="Lucida Sans Unicode"/>
              </a:rPr>
              <a:t>Max.SiteName</a:t>
            </a:r>
            <a:r>
              <a:rPr lang="en-US" sz="3200" dirty="0">
                <a:latin typeface="Lucida Sans Unicode"/>
                <a:cs typeface="Lucida Sans Unicode"/>
              </a:rPr>
              <a:t> = </a:t>
            </a:r>
            <a:r>
              <a:rPr lang="en-US" sz="3200" dirty="0" err="1">
                <a:latin typeface="Lucida Sans Unicode"/>
                <a:cs typeface="Lucida Sans Unicode"/>
              </a:rPr>
              <a:t>Site.SiteName</a:t>
            </a:r>
            <a:endParaRPr lang="en-US"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endParaRPr lang="en-US"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GROUP BY </a:t>
            </a:r>
            <a:r>
              <a:rPr lang="en-US" sz="3200" dirty="0" err="1">
                <a:latin typeface="Lucida Sans Unicode"/>
                <a:cs typeface="Lucida Sans Unicode"/>
              </a:rPr>
              <a:t>Max.SiteName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Max.ParameterName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Site.Latitude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Site.Longitude</a:t>
            </a:r>
            <a:endParaRPr sz="3200" dirty="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1225819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9335" y="4290833"/>
            <a:ext cx="937387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SQL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75250" y="3319737"/>
            <a:ext cx="9373870" cy="508087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Writing SQL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9920" y="176749"/>
            <a:ext cx="620585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SQL</a:t>
            </a:r>
            <a:r>
              <a:rPr spc="-445" dirty="0"/>
              <a:t> </a:t>
            </a:r>
            <a:r>
              <a:rPr spc="-10" dirty="0"/>
              <a:t>IDE’S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4277" y="1914989"/>
            <a:ext cx="16208375" cy="743049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4825" marR="753745" indent="-492125">
              <a:lnSpc>
                <a:spcPct val="100600"/>
              </a:lnSpc>
              <a:spcBef>
                <a:spcPts val="55"/>
              </a:spcBef>
              <a:buClr>
                <a:srgbClr val="447FB5"/>
              </a:buClr>
              <a:buSzPct val="82142"/>
              <a:buChar char="‣"/>
              <a:tabLst>
                <a:tab pos="504190" algn="l"/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There are a bunch of SQL </a:t>
            </a:r>
            <a:r>
              <a:rPr sz="5600" spc="-25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each</a:t>
            </a:r>
            <a:r>
              <a:rPr sz="5600" spc="-14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database  provider has their</a:t>
            </a:r>
            <a:r>
              <a:rPr sz="56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own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715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you’re in a workplace like mine with no </a:t>
            </a:r>
            <a:r>
              <a:rPr sz="5600" spc="-75" dirty="0">
                <a:solidFill>
                  <a:srgbClr val="212733"/>
                </a:solidFill>
                <a:latin typeface="Arial"/>
                <a:cs typeface="Arial"/>
              </a:rPr>
              <a:t>standard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then I suggest something like </a:t>
            </a:r>
            <a:r>
              <a:rPr lang="en-US" sz="5600" spc="-5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 because it  connects to pretty much everything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080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not, then use whatever comes standard with </a:t>
            </a:r>
            <a:r>
              <a:rPr sz="5600" spc="-175" dirty="0">
                <a:solidFill>
                  <a:srgbClr val="212733"/>
                </a:solidFill>
                <a:latin typeface="Arial"/>
                <a:cs typeface="Arial"/>
              </a:rPr>
              <a:t>the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platform</a:t>
            </a:r>
            <a:endParaRPr sz="5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0650" y="2987675"/>
            <a:ext cx="12082555" cy="508087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DB Connections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6854" y="2372567"/>
            <a:ext cx="208279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spc="-214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9456" y="2301365"/>
            <a:ext cx="16315055" cy="3355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7850">
              <a:lnSpc>
                <a:spcPct val="100000"/>
              </a:lnSpc>
              <a:spcBef>
                <a:spcPts val="95"/>
              </a:spcBef>
              <a:tabLst>
                <a:tab pos="2876550" algn="l"/>
                <a:tab pos="8255000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connectors</a:t>
            </a:r>
            <a:r>
              <a:rPr sz="49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require	that your computer has the  necessary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software.</a:t>
            </a:r>
            <a:endParaRPr sz="4950">
              <a:latin typeface="Arial"/>
              <a:cs typeface="Arial"/>
            </a:endParaRPr>
          </a:p>
          <a:p>
            <a:pPr marL="619760" marR="5080" indent="-502920">
              <a:lnSpc>
                <a:spcPct val="100000"/>
              </a:lnSpc>
              <a:spcBef>
                <a:spcPts val="2465"/>
              </a:spcBef>
              <a:buClr>
                <a:srgbClr val="447FB5"/>
              </a:buClr>
              <a:buSzPct val="81818"/>
              <a:buChar char="‣"/>
              <a:tabLst>
                <a:tab pos="619760" algn="l"/>
                <a:tab pos="620395" algn="l"/>
                <a:tab pos="10434320" algn="l"/>
                <a:tab pos="14066519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This will depend on</a:t>
            </a:r>
            <a:r>
              <a:rPr sz="4950" spc="5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what</a:t>
            </a:r>
            <a:r>
              <a:rPr sz="4950" spc="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type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you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are	trying</a:t>
            </a:r>
            <a:r>
              <a:rPr sz="4950" spc="-8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  connect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42183" y="176749"/>
            <a:ext cx="868362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CONNECTING</a:t>
            </a:r>
          </a:p>
        </p:txBody>
      </p:sp>
      <p:sp>
        <p:nvSpPr>
          <p:cNvPr id="6" name="object 6"/>
          <p:cNvSpPr/>
          <p:nvPr/>
        </p:nvSpPr>
        <p:spPr>
          <a:xfrm>
            <a:off x="2799058" y="5971413"/>
            <a:ext cx="3426765" cy="3809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0091" y="6817952"/>
            <a:ext cx="4064429" cy="2124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78278" y="6428509"/>
            <a:ext cx="3141265" cy="2544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68725" y="176749"/>
            <a:ext cx="1605788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ALLOWING</a:t>
            </a:r>
            <a:r>
              <a:rPr spc="-50" dirty="0"/>
              <a:t> </a:t>
            </a:r>
            <a:r>
              <a:rPr spc="-10" dirty="0"/>
              <a:t>HANDSHAKES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3917" y="1606097"/>
            <a:ext cx="17888585" cy="4318635"/>
          </a:xfrm>
          <a:prstGeom prst="rect">
            <a:avLst/>
          </a:prstGeom>
        </p:spPr>
        <p:txBody>
          <a:bodyPr vert="horz" wrap="square" lIns="0" tIns="333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4350" spc="-23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setup database connections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need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install the proper</a:t>
            </a:r>
            <a:r>
              <a:rPr sz="4350" spc="3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drivers.</a:t>
            </a:r>
            <a:endParaRPr sz="4350" dirty="0">
              <a:latin typeface="Arial"/>
              <a:cs typeface="Arial"/>
            </a:endParaRPr>
          </a:p>
          <a:p>
            <a:pPr marL="682625" marR="1311275" indent="-513080">
              <a:lnSpc>
                <a:spcPct val="101099"/>
              </a:lnSpc>
              <a:spcBef>
                <a:spcPts val="2470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steps for this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found here: </a:t>
            </a:r>
            <a:r>
              <a:rPr lang="en-US" sz="43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https://db.rstudio.com/best-practices/drivers/</a:t>
            </a:r>
            <a:endParaRPr sz="4350" dirty="0">
              <a:latin typeface="Arial"/>
              <a:cs typeface="Arial"/>
            </a:endParaRPr>
          </a:p>
          <a:p>
            <a:pPr marL="682625" marR="941069" indent="-513080">
              <a:lnSpc>
                <a:spcPct val="101099"/>
              </a:lnSpc>
              <a:spcBef>
                <a:spcPts val="2475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 general setup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on Windows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little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bit easier since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ODBC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Data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Source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Administrator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</a:t>
            </a:r>
            <a:r>
              <a:rPr sz="4350" spc="-2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used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275485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6217477"/>
            <a:ext cx="18114010" cy="13620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0"/>
              </a:spcBef>
            </a:pPr>
            <a:r>
              <a:rPr sz="4350" spc="-95" dirty="0">
                <a:solidFill>
                  <a:srgbClr val="212733"/>
                </a:solidFill>
                <a:latin typeface="Arial"/>
                <a:cs typeface="Arial"/>
              </a:rPr>
              <a:t>Your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machine may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already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drives installed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you’ve already installed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-10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such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as: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pgAdmin, </a:t>
            </a:r>
            <a:r>
              <a:rPr sz="4350" spc="-20" dirty="0">
                <a:solidFill>
                  <a:srgbClr val="212733"/>
                </a:solidFill>
                <a:latin typeface="Arial"/>
                <a:cs typeface="Arial"/>
              </a:rPr>
              <a:t>DBeaver,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or 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MySQL</a:t>
            </a:r>
            <a:r>
              <a:rPr sz="4350" spc="-3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Workbench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27250" y="3216275"/>
            <a:ext cx="118110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latin typeface="Arial"/>
                <a:cs typeface="Arial"/>
              </a:rPr>
              <a:t>Storing Credentials</a:t>
            </a:r>
            <a:endParaRPr lang="en-US" sz="165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89DEC-58C3-4254-8671-127019D37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850" y="2606675"/>
            <a:ext cx="4465097" cy="51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2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8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250" spc="-25" dirty="0"/>
              <a:t>ENVIRONMENTAL</a:t>
            </a:r>
            <a:r>
              <a:rPr sz="8250" spc="-365" dirty="0"/>
              <a:t> </a:t>
            </a:r>
            <a:r>
              <a:rPr sz="8250" spc="-60" dirty="0"/>
              <a:t>VARIABLE</a:t>
            </a:r>
            <a:r>
              <a:rPr lang="en-US" sz="8250" spc="-60" dirty="0"/>
              <a:t> OR FILE</a:t>
            </a:r>
            <a:endParaRPr sz="825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6882110" cy="4224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-16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never “hard code” your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credentials into  an</a:t>
            </a:r>
            <a:r>
              <a:rPr sz="57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app.</a:t>
            </a:r>
            <a:endParaRPr sz="5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7FB5"/>
              </a:buClr>
              <a:buFont typeface="Arial"/>
              <a:buChar char="‣"/>
            </a:pPr>
            <a:endParaRPr sz="4650" dirty="0">
              <a:latin typeface="Times New Roman"/>
              <a:cs typeface="Times New Roman"/>
            </a:endParaRPr>
          </a:p>
          <a:p>
            <a:pPr marL="514984" marR="385445" indent="-502284">
              <a:lnSpc>
                <a:spcPct val="100400"/>
              </a:lnSpc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Instead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should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store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them as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environmental  variables, or in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hidden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file that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ignore in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the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6879" y="6112767"/>
            <a:ext cx="466979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Git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Repository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1588" y="7672930"/>
            <a:ext cx="240157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2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W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hy?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88003" y="6596729"/>
            <a:ext cx="14954885" cy="3337560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01740" y="6699137"/>
            <a:ext cx="12085955" cy="30829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32410" marR="204470" indent="-7620" algn="ctr">
              <a:lnSpc>
                <a:spcPts val="4780"/>
              </a:lnSpc>
              <a:spcBef>
                <a:spcPts val="395"/>
              </a:spcBef>
            </a:pPr>
            <a:r>
              <a:rPr sz="4100" b="1" spc="204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something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90" dirty="0">
                <a:solidFill>
                  <a:srgbClr val="FFFFFF"/>
                </a:solidFill>
                <a:latin typeface="Trebuchet MS"/>
                <a:cs typeface="Trebuchet MS"/>
              </a:rPr>
              <a:t>login,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we 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5" dirty="0">
                <a:solidFill>
                  <a:srgbClr val="FFFFFF"/>
                </a:solidFill>
                <a:latin typeface="Trebuchet MS"/>
                <a:cs typeface="Trebuchet MS"/>
              </a:rPr>
              <a:t>assume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7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35" dirty="0">
                <a:solidFill>
                  <a:srgbClr val="FFFFFF"/>
                </a:solidFill>
                <a:latin typeface="Trebuchet MS"/>
                <a:cs typeface="Trebuchet MS"/>
              </a:rPr>
              <a:t>anybody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00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be 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able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4100" b="1" spc="-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-5" dirty="0">
                <a:solidFill>
                  <a:srgbClr val="FFFFFF"/>
                </a:solidFill>
                <a:latin typeface="Trebuchet MS"/>
                <a:cs typeface="Trebuchet MS"/>
              </a:rPr>
              <a:t>it.</a:t>
            </a:r>
            <a:endParaRPr sz="4100" dirty="0">
              <a:latin typeface="Trebuchet MS"/>
              <a:cs typeface="Trebuchet MS"/>
            </a:endParaRPr>
          </a:p>
          <a:p>
            <a:pPr marL="12700" marR="5080" algn="ctr">
              <a:lnSpc>
                <a:spcPts val="4780"/>
              </a:lnSpc>
              <a:spcBef>
                <a:spcPts val="10"/>
              </a:spcBef>
            </a:pPr>
            <a:r>
              <a:rPr sz="4100" b="1" spc="300" dirty="0">
                <a:solidFill>
                  <a:srgbClr val="FFFFFF"/>
                </a:solidFill>
                <a:latin typeface="Trebuchet MS"/>
                <a:cs typeface="Trebuchet MS"/>
              </a:rPr>
              <a:t>Think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95" dirty="0">
                <a:solidFill>
                  <a:srgbClr val="FFFFFF"/>
                </a:solidFill>
                <a:latin typeface="Trebuchet MS"/>
                <a:cs typeface="Trebuchet MS"/>
              </a:rPr>
              <a:t>debit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card  </a:t>
            </a:r>
            <a:r>
              <a:rPr sz="4100" b="1" spc="2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00" b="1" spc="155" dirty="0">
                <a:solidFill>
                  <a:srgbClr val="FFFFFF"/>
                </a:solidFill>
                <a:latin typeface="Trebuchet MS"/>
                <a:cs typeface="Trebuchet MS"/>
              </a:rPr>
              <a:t>pin</a:t>
            </a:r>
            <a:r>
              <a:rPr sz="41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6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4100" dirty="0">
              <a:latin typeface="Trebuchet MS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171F3-3ED3-456C-A253-8AFEEA4996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BUILDING AN </a:t>
            </a:r>
            <a:r>
              <a:rPr sz="8250" spc="-25" dirty="0"/>
              <a:t>ENVIR</a:t>
            </a:r>
            <a:r>
              <a:rPr lang="en-US" sz="8250" spc="-25" dirty="0"/>
              <a:t>ON FILE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usethis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package has a function that will build your .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Renviron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file in your directory or for your entire profile.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How are 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r>
              <a:rPr lang="en-US" sz="5750" dirty="0">
                <a:latin typeface="Arial"/>
                <a:cs typeface="Arial"/>
              </a:rPr>
              <a:t> Files structured?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4870450" y="5105037"/>
            <a:ext cx="8153400" cy="549638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usethis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::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edit_r_environ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("project")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A61DC58-F5B9-4BCE-8A2D-C1F333C5681E}"/>
              </a:ext>
            </a:extLst>
          </p:cNvPr>
          <p:cNvSpPr txBox="1"/>
          <p:nvPr/>
        </p:nvSpPr>
        <p:spPr>
          <a:xfrm>
            <a:off x="4565650" y="7940675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some_username</a:t>
            </a: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aPassword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13D14BB-9BF5-4A92-9FFE-EA7628CD42DC}"/>
              </a:ext>
            </a:extLst>
          </p:cNvPr>
          <p:cNvSpPr/>
          <p:nvPr/>
        </p:nvSpPr>
        <p:spPr>
          <a:xfrm>
            <a:off x="8642350" y="8068306"/>
            <a:ext cx="3467100" cy="424571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r>
              <a:rPr lang="en-US" dirty="0"/>
              <a:t>A new line for each variable</a:t>
            </a:r>
            <a:endParaRPr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1732865D-2EA0-44A6-9E76-7BE170BA8118}"/>
              </a:ext>
            </a:extLst>
          </p:cNvPr>
          <p:cNvSpPr/>
          <p:nvPr/>
        </p:nvSpPr>
        <p:spPr>
          <a:xfrm rot="5400000">
            <a:off x="5073674" y="6990204"/>
            <a:ext cx="899648" cy="4963697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ED80A-4851-4A27-8588-7A5555E00F49}"/>
              </a:ext>
            </a:extLst>
          </p:cNvPr>
          <p:cNvSpPr txBox="1"/>
          <p:nvPr/>
        </p:nvSpPr>
        <p:spPr>
          <a:xfrm>
            <a:off x="3237498" y="9343321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spaces between variable name and value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664D2C-2C9E-4756-83BC-8F8E755217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LOADING VARIABLES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Small difference between credentials in your profile or the project folder.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string argument is the name you gave your variable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12700" marR="5080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Profile								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endParaRPr lang="en-US"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1216803" y="7381228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D3F41C11-8732-482F-B23D-6EE79D47EC17}"/>
              </a:ext>
            </a:extLst>
          </p:cNvPr>
          <p:cNvSpPr txBox="1"/>
          <p:nvPr/>
        </p:nvSpPr>
        <p:spPr>
          <a:xfrm>
            <a:off x="10433050" y="7384224"/>
            <a:ext cx="8153400" cy="2213939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readRenviron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(".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FF38-30B8-4408-BA5C-915A2E0D8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5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18" y="194445"/>
            <a:ext cx="187140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-70" dirty="0"/>
              <a:t>ESTABLISHING</a:t>
            </a:r>
            <a:r>
              <a:rPr sz="9900" spc="-15" dirty="0"/>
              <a:t> </a:t>
            </a:r>
            <a:r>
              <a:rPr sz="9900" spc="-10" dirty="0"/>
              <a:t>CONNECTIONS</a:t>
            </a:r>
            <a:endParaRPr sz="990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5796894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Each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data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base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type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has a 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different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 string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list of</a:t>
            </a:r>
            <a:r>
              <a:rPr sz="57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requirements.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4277" y="5913821"/>
            <a:ext cx="17477105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More on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strings: </a:t>
            </a:r>
            <a:r>
              <a:rPr sz="57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2"/>
              </a:rPr>
              <a:t>https://db.rstudio.com/  best-practices/drivers/#connecting-to-a-database-in-  r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25" y="4296238"/>
            <a:ext cx="17594580" cy="9225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sz="2600" spc="40" dirty="0">
                <a:latin typeface="Lucida Sans Unicode"/>
                <a:cs typeface="Lucida Sans Unicode"/>
              </a:rPr>
              <a:t>conn	</a:t>
            </a:r>
            <a:r>
              <a:rPr sz="2600" spc="-204" dirty="0">
                <a:latin typeface="Lucida Sans Unicode"/>
                <a:cs typeface="Lucida Sans Unicode"/>
              </a:rPr>
              <a:t>&lt;-</a:t>
            </a:r>
            <a:r>
              <a:rPr lang="en-US" sz="2600" spc="-204" dirty="0">
                <a:latin typeface="Lucida Sans Unicode"/>
                <a:cs typeface="Lucida Sans Unicode"/>
              </a:rPr>
              <a:t> </a:t>
            </a:r>
            <a:r>
              <a:rPr sz="2600" spc="-204" dirty="0">
                <a:latin typeface="Lucida Sans Unicode"/>
                <a:cs typeface="Lucida Sans Unicode"/>
              </a:rPr>
              <a:t>	</a:t>
            </a:r>
            <a:r>
              <a:rPr sz="2600" spc="225" dirty="0">
                <a:latin typeface="Lucida Sans Unicode"/>
                <a:cs typeface="Lucida Sans Unicode"/>
              </a:rPr>
              <a:t>dbConnect(odbc::</a:t>
            </a:r>
            <a:r>
              <a:rPr sz="2600" spc="225" dirty="0" err="1">
                <a:latin typeface="Lucida Sans Unicode"/>
                <a:cs typeface="Lucida Sans Unicode"/>
              </a:rPr>
              <a:t>odbc</a:t>
            </a:r>
            <a:r>
              <a:rPr sz="2600" spc="225" dirty="0">
                <a:latin typeface="Lucida Sans Unicode"/>
                <a:cs typeface="Lucida Sans Unicode"/>
              </a:rPr>
              <a:t>(),</a:t>
            </a:r>
            <a:r>
              <a:rPr lang="en-US" sz="2600" spc="225" dirty="0">
                <a:latin typeface="Lucida Sans Unicode"/>
                <a:cs typeface="Lucida Sans Unicode"/>
              </a:rPr>
              <a:t> </a:t>
            </a:r>
            <a:r>
              <a:rPr sz="2600" spc="360" dirty="0">
                <a:latin typeface="Lucida Sans Unicode"/>
                <a:cs typeface="Lucida Sans Unicode"/>
              </a:rPr>
              <a:t>driver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	</a:t>
            </a:r>
            <a:r>
              <a:rPr sz="2600" spc="265" dirty="0">
                <a:latin typeface="Lucida Sans Unicode"/>
                <a:cs typeface="Lucida Sans Unicode"/>
              </a:rPr>
              <a:t>"FreeTDS",	</a:t>
            </a:r>
            <a:r>
              <a:rPr lang="en-US" sz="2600" spc="265" dirty="0">
                <a:latin typeface="Lucida Sans Unicode"/>
                <a:cs typeface="Lucida Sans Unicode"/>
              </a:rPr>
              <a:t> </a:t>
            </a:r>
            <a:r>
              <a:rPr sz="2600" spc="295" dirty="0">
                <a:latin typeface="Lucida Sans Unicode"/>
                <a:cs typeface="Lucida Sans Unicode"/>
              </a:rPr>
              <a:t>server</a:t>
            </a:r>
            <a:r>
              <a:rPr lang="en-US" sz="2600" spc="29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	</a:t>
            </a:r>
            <a:r>
              <a:rPr sz="2600" spc="145" dirty="0">
                <a:latin typeface="Lucida Sans Unicode"/>
                <a:cs typeface="Lucida Sans Unicode"/>
              </a:rPr>
              <a:t>"IP_or_HOST_ADDRESS", </a:t>
            </a:r>
            <a:r>
              <a:rPr lang="en-US" sz="2600" spc="145" dirty="0">
                <a:latin typeface="Lucida Sans Unicode"/>
                <a:cs typeface="Lucida Sans Unicode"/>
              </a:rPr>
              <a:t> </a:t>
            </a:r>
            <a:r>
              <a:rPr sz="2600" spc="280" dirty="0">
                <a:latin typeface="Lucida Sans Unicode"/>
                <a:cs typeface="Lucida Sans Unicode"/>
              </a:rPr>
              <a:t>por</a:t>
            </a:r>
            <a:r>
              <a:rPr sz="2600" spc="195" dirty="0">
                <a:latin typeface="Lucida Sans Unicode"/>
                <a:cs typeface="Lucida Sans Unicode"/>
              </a:rPr>
              <a:t>t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10" dirty="0">
                <a:latin typeface="Lucida Sans Unicode"/>
                <a:cs typeface="Lucida Sans Unicode"/>
              </a:rPr>
              <a:t>1433</a:t>
            </a:r>
            <a:r>
              <a:rPr sz="2600" spc="5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60" dirty="0">
                <a:latin typeface="Lucida Sans Unicode"/>
                <a:cs typeface="Lucida Sans Unicode"/>
              </a:rPr>
              <a:t>databas</a:t>
            </a:r>
            <a:r>
              <a:rPr sz="2600" spc="170" dirty="0">
                <a:latin typeface="Lucida Sans Unicode"/>
                <a:cs typeface="Lucida Sans Unicode"/>
              </a:rPr>
              <a:t>e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85" dirty="0">
                <a:latin typeface="Lucida Sans Unicode"/>
                <a:cs typeface="Lucida Sans Unicode"/>
              </a:rPr>
              <a:t>"DBName"</a:t>
            </a:r>
            <a:r>
              <a:rPr sz="2600" spc="4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215" dirty="0" err="1">
                <a:latin typeface="Lucida Sans Unicode"/>
                <a:cs typeface="Lucida Sans Unicode"/>
              </a:rPr>
              <a:t>ui</a:t>
            </a:r>
            <a:r>
              <a:rPr sz="2600" spc="305" dirty="0" err="1">
                <a:latin typeface="Lucida Sans Unicode"/>
                <a:cs typeface="Lucida Sans Unicode"/>
              </a:rPr>
              <a:t>d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lang="en-US" sz="2600" spc="195" dirty="0">
                <a:latin typeface="Lucida Sans Unicode"/>
                <a:cs typeface="Lucida Sans Unicode"/>
              </a:rPr>
              <a:t> </a:t>
            </a:r>
            <a:r>
              <a:rPr sz="2600" spc="195" dirty="0">
                <a:latin typeface="Lucida Sans Unicode"/>
                <a:cs typeface="Lucida Sans Unicode"/>
              </a:rPr>
              <a:t>un</a:t>
            </a:r>
            <a:r>
              <a:rPr sz="2600" spc="114" dirty="0">
                <a:latin typeface="Lucida Sans Unicode"/>
                <a:cs typeface="Lucida Sans Unicode"/>
              </a:rPr>
              <a:t>,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190" dirty="0" err="1">
                <a:latin typeface="Lucida Sans Unicode"/>
                <a:cs typeface="Lucida Sans Unicode"/>
              </a:rPr>
              <a:t>pw</a:t>
            </a:r>
            <a:r>
              <a:rPr sz="2600" spc="-165" dirty="0" err="1">
                <a:latin typeface="Lucida Sans Unicode"/>
                <a:cs typeface="Lucida Sans Unicode"/>
              </a:rPr>
              <a:t>d</a:t>
            </a:r>
            <a:r>
              <a:rPr lang="en-US" sz="2600" spc="-16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150" dirty="0">
                <a:latin typeface="Lucida Sans Unicode"/>
                <a:cs typeface="Lucida Sans Unicode"/>
              </a:rPr>
              <a:t>pw</a:t>
            </a:r>
            <a:r>
              <a:rPr sz="2600" spc="8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40" dirty="0" err="1">
                <a:latin typeface="Lucida Sans Unicode"/>
                <a:cs typeface="Lucida Sans Unicode"/>
              </a:rPr>
              <a:t>TDS_Versio</a:t>
            </a:r>
            <a:r>
              <a:rPr sz="2600" spc="165" dirty="0" err="1">
                <a:latin typeface="Lucida Sans Unicode"/>
                <a:cs typeface="Lucida Sans Unicode"/>
              </a:rPr>
              <a:t>n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 </a:t>
            </a:r>
            <a:r>
              <a:rPr sz="2600" spc="430" dirty="0">
                <a:latin typeface="Lucida Sans Unicode"/>
                <a:cs typeface="Lucida Sans Unicode"/>
              </a:rPr>
              <a:t>"8.0")</a:t>
            </a:r>
            <a:endParaRPr sz="2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14256" y="8866610"/>
            <a:ext cx="24841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–Wikipedia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0894" y="1044859"/>
            <a:ext cx="16050894" cy="69907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algn="ctr">
              <a:lnSpc>
                <a:spcPts val="10970"/>
              </a:lnSpc>
              <a:spcBef>
                <a:spcPts val="475"/>
              </a:spcBef>
              <a:tabLst>
                <a:tab pos="3759835" algn="l"/>
                <a:tab pos="4167504" algn="l"/>
              </a:tabLst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“SQL</a:t>
            </a:r>
            <a:r>
              <a:rPr sz="9150" spc="-33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is	a domain specific  language used in</a:t>
            </a:r>
            <a:r>
              <a:rPr sz="9150" spc="-4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programming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and …	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data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held in a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relational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database management 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system”</a:t>
            </a:r>
            <a:endParaRPr sz="9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47050" y="735479"/>
            <a:ext cx="2788630" cy="31399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>
                <a:latin typeface="+mn-lt"/>
              </a:rPr>
              <a:t>Your</a:t>
            </a:r>
            <a:r>
              <a:rPr spc="-325" dirty="0">
                <a:latin typeface="+mn-lt"/>
              </a:rPr>
              <a:t> </a:t>
            </a:r>
            <a:r>
              <a:rPr spc="110" dirty="0">
                <a:latin typeface="+mn-lt"/>
              </a:rPr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1154162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o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Rstudio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and open the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dbi_example.Rmd</a:t>
            </a:r>
            <a:endParaRPr lang="en-US" sz="5500" spc="15" dirty="0">
              <a:solidFill>
                <a:srgbClr val="005493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50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3050" y="3106144"/>
            <a:ext cx="118872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Structuring a Query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4365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02903" y="176749"/>
            <a:ext cx="582295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Q</a:t>
            </a:r>
            <a:r>
              <a:rPr spc="-10" dirty="0"/>
              <a:t>UERIES</a:t>
            </a:r>
          </a:p>
        </p:txBody>
      </p:sp>
      <p:sp>
        <p:nvSpPr>
          <p:cNvPr id="5" name="object 5"/>
          <p:cNvSpPr/>
          <p:nvPr/>
        </p:nvSpPr>
        <p:spPr>
          <a:xfrm>
            <a:off x="3186949" y="2188561"/>
            <a:ext cx="13730199" cy="6931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23734" y="10437243"/>
            <a:ext cx="54102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535353"/>
                </a:solidFill>
                <a:latin typeface="Arial"/>
                <a:cs typeface="Arial"/>
              </a:rPr>
              <a:t>Source: </a:t>
            </a:r>
            <a:r>
              <a:rPr sz="4100" u="heavy" spc="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periscope</a:t>
            </a:r>
            <a:r>
              <a:rPr sz="4100" u="heavy" spc="-7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4100" u="heavy" spc="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data</a:t>
            </a:r>
            <a:endParaRPr sz="4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7368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39522" y="1883899"/>
            <a:ext cx="14239098" cy="6665286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Open DBeaver and connect to the Data Warehouse</a:t>
            </a: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selects all of 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air quality readings from the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Health_AVData_AmbAqiSiteHistory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table.</a:t>
            </a:r>
          </a:p>
          <a:p>
            <a:pPr marL="972184" lvl="1" indent="-502284"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15" dirty="0">
                <a:solidFill>
                  <a:srgbClr val="212733"/>
                </a:solidFill>
                <a:latin typeface="Arial"/>
                <a:cs typeface="Arial"/>
              </a:rPr>
              <a:t>Data Warehouse is a Microsoft SQL database, so any web searches you do should be based off that syntax</a:t>
            </a:r>
            <a:endParaRPr lang="en-US" sz="4100" dirty="0">
              <a:latin typeface="Arial"/>
              <a:cs typeface="Arial"/>
            </a:endParaRPr>
          </a:p>
          <a:p>
            <a:pPr marL="12700" marR="5080">
              <a:lnSpc>
                <a:spcPct val="100499"/>
              </a:lnSpc>
              <a:spcBef>
                <a:spcPts val="2475"/>
              </a:spcBef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E51EDD5C-3A17-472F-820D-43C216A9A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56236" y="8702675"/>
            <a:ext cx="2223042" cy="1250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79472" y="5135969"/>
            <a:ext cx="15640685" cy="759823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05"/>
              </a:spcBef>
              <a:tabLst>
                <a:tab pos="2141855" algn="l"/>
                <a:tab pos="2738755" algn="l"/>
                <a:tab pos="4231005" algn="l"/>
              </a:tabLst>
            </a:pPr>
            <a:r>
              <a:rPr sz="4000" spc="80" dirty="0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	</a:t>
            </a:r>
            <a:r>
              <a:rPr sz="4000" spc="470" dirty="0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*	</a:t>
            </a:r>
            <a:r>
              <a:rPr sz="4000" spc="-395" dirty="0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FROM	</a:t>
            </a:r>
            <a:r>
              <a:rPr lang="en-US" sz="4000" spc="-395" dirty="0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Master.</a:t>
            </a:r>
            <a:r>
              <a:rPr lang="en-US" sz="4000" spc="10" dirty="0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4000" spc="10" dirty="0" err="1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Health_AVData_AmbAqiSiteHistory</a:t>
            </a:r>
            <a:r>
              <a:rPr lang="en-US" sz="4000" spc="10" dirty="0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endParaRPr sz="4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1583</Words>
  <Application>Microsoft Office PowerPoint</Application>
  <PresentationFormat>Custom</PresentationFormat>
  <Paragraphs>229</Paragraphs>
  <Slides>50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Lucida Sans Unicode</vt:lpstr>
      <vt:lpstr>Tahoma</vt:lpstr>
      <vt:lpstr>Times New Roman</vt:lpstr>
      <vt:lpstr>Trebuchet MS</vt:lpstr>
      <vt:lpstr>Office Theme</vt:lpstr>
      <vt:lpstr>Import</vt:lpstr>
      <vt:lpstr>“I  use databases  because its where the data is.”</vt:lpstr>
      <vt:lpstr>(Applied) Data Science</vt:lpstr>
      <vt:lpstr>SQL</vt:lpstr>
      <vt:lpstr>PowerPoint Presentation</vt:lpstr>
      <vt:lpstr>PowerPoint Presentation</vt:lpstr>
      <vt:lpstr>QUERIES</vt:lpstr>
      <vt:lpstr>EXERCISE</vt:lpstr>
      <vt:lpstr>SOLUTION</vt:lpstr>
      <vt:lpstr>PowerPoint Presentation</vt:lpstr>
      <vt:lpstr>BETWEEN … AND</vt:lpstr>
      <vt:lpstr>IN STATEMENTS</vt:lpstr>
      <vt:lpstr>EXERCISE</vt:lpstr>
      <vt:lpstr>SOLUTION</vt:lpstr>
      <vt:lpstr>PowerPoint Presentation</vt:lpstr>
      <vt:lpstr>PowerPoint Presentation</vt:lpstr>
      <vt:lpstr>SQL FUNCTIONS Sometimes you don’t just want the raw data</vt:lpstr>
      <vt:lpstr>DISTINCT</vt:lpstr>
      <vt:lpstr>PowerPoint Presentation</vt:lpstr>
      <vt:lpstr>MATH FUNCTIONS</vt:lpstr>
      <vt:lpstr>PowerPoint Presentation</vt:lpstr>
      <vt:lpstr>COUNT, AVERAGE, SUM</vt:lpstr>
      <vt:lpstr>PowerPoint Presentation</vt:lpstr>
      <vt:lpstr>GROUP BY</vt:lpstr>
      <vt:lpstr>PowerPoint Presentation</vt:lpstr>
      <vt:lpstr>EXERCISE</vt:lpstr>
      <vt:lpstr>SOLUTION</vt:lpstr>
      <vt:lpstr>PowerPoint Presentation</vt:lpstr>
      <vt:lpstr>CASE</vt:lpstr>
      <vt:lpstr>PowerPoint Presentation</vt:lpstr>
      <vt:lpstr>CONCAT</vt:lpstr>
      <vt:lpstr>PowerPoint Presentation</vt:lpstr>
      <vt:lpstr>PowerPoint Presentation</vt:lpstr>
      <vt:lpstr>PowerPoint Presentation</vt:lpstr>
      <vt:lpstr>Left/Right Join</vt:lpstr>
      <vt:lpstr>Inner/Outer Join</vt:lpstr>
      <vt:lpstr>Anti-Joins</vt:lpstr>
      <vt:lpstr>EXERCISE</vt:lpstr>
      <vt:lpstr>SOLUTION</vt:lpstr>
      <vt:lpstr>Writing SQL</vt:lpstr>
      <vt:lpstr>SQL IDE’S</vt:lpstr>
      <vt:lpstr>DB Connections</vt:lpstr>
      <vt:lpstr>CONNECTING</vt:lpstr>
      <vt:lpstr>ALLOWING HANDSHAKES</vt:lpstr>
      <vt:lpstr>PowerPoint Presentation</vt:lpstr>
      <vt:lpstr>ENVIRONMENTAL VARIABLE OR FILE</vt:lpstr>
      <vt:lpstr>BUILDING AN ENVIRON FILE</vt:lpstr>
      <vt:lpstr>LOADING VARIABLES</vt:lpstr>
      <vt:lpstr>ESTABLISHING CONNECTIONS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</dc:title>
  <cp:lastModifiedBy>Arnold, Geoffrey</cp:lastModifiedBy>
  <cp:revision>28</cp:revision>
  <dcterms:created xsi:type="dcterms:W3CDTF">2019-10-29T13:43:56Z</dcterms:created>
  <dcterms:modified xsi:type="dcterms:W3CDTF">2021-12-23T16:58:10Z</dcterms:modified>
</cp:coreProperties>
</file>